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56"/>
  </p:notesMasterIdLst>
  <p:sldIdLst>
    <p:sldId id="544" r:id="rId2"/>
    <p:sldId id="335" r:id="rId3"/>
    <p:sldId id="489" r:id="rId4"/>
    <p:sldId id="522" r:id="rId5"/>
    <p:sldId id="338" r:id="rId6"/>
    <p:sldId id="523" r:id="rId7"/>
    <p:sldId id="492" r:id="rId8"/>
    <p:sldId id="524" r:id="rId9"/>
    <p:sldId id="491" r:id="rId10"/>
    <p:sldId id="490" r:id="rId11"/>
    <p:sldId id="525" r:id="rId12"/>
    <p:sldId id="526" r:id="rId13"/>
    <p:sldId id="527" r:id="rId14"/>
    <p:sldId id="528" r:id="rId15"/>
    <p:sldId id="529" r:id="rId16"/>
    <p:sldId id="519" r:id="rId17"/>
    <p:sldId id="520" r:id="rId18"/>
    <p:sldId id="530" r:id="rId19"/>
    <p:sldId id="494" r:id="rId20"/>
    <p:sldId id="531" r:id="rId21"/>
    <p:sldId id="495" r:id="rId22"/>
    <p:sldId id="342" r:id="rId23"/>
    <p:sldId id="534" r:id="rId24"/>
    <p:sldId id="532" r:id="rId25"/>
    <p:sldId id="493" r:id="rId26"/>
    <p:sldId id="533" r:id="rId27"/>
    <p:sldId id="496" r:id="rId28"/>
    <p:sldId id="497" r:id="rId29"/>
    <p:sldId id="368" r:id="rId30"/>
    <p:sldId id="455" r:id="rId31"/>
    <p:sldId id="370" r:id="rId32"/>
    <p:sldId id="536" r:id="rId33"/>
    <p:sldId id="518" r:id="rId34"/>
    <p:sldId id="535" r:id="rId35"/>
    <p:sldId id="521" r:id="rId36"/>
    <p:sldId id="545" r:id="rId37"/>
    <p:sldId id="498" r:id="rId38"/>
    <p:sldId id="499" r:id="rId39"/>
    <p:sldId id="500" r:id="rId40"/>
    <p:sldId id="501" r:id="rId41"/>
    <p:sldId id="503" r:id="rId42"/>
    <p:sldId id="502" r:id="rId43"/>
    <p:sldId id="537" r:id="rId44"/>
    <p:sldId id="538" r:id="rId45"/>
    <p:sldId id="506" r:id="rId46"/>
    <p:sldId id="539" r:id="rId47"/>
    <p:sldId id="508" r:id="rId48"/>
    <p:sldId id="509" r:id="rId49"/>
    <p:sldId id="540" r:id="rId50"/>
    <p:sldId id="541" r:id="rId51"/>
    <p:sldId id="542" r:id="rId52"/>
    <p:sldId id="543" r:id="rId53"/>
    <p:sldId id="336" r:id="rId54"/>
    <p:sldId id="435" r:id="rId55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2F"/>
    <a:srgbClr val="F2EC00"/>
    <a:srgbClr val="FCF600"/>
    <a:srgbClr val="8D9EDB"/>
    <a:srgbClr val="ED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0909" autoAdjust="0"/>
  </p:normalViewPr>
  <p:slideViewPr>
    <p:cSldViewPr>
      <p:cViewPr>
        <p:scale>
          <a:sx n="94" d="100"/>
          <a:sy n="94" d="100"/>
        </p:scale>
        <p:origin x="-43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9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B001B-6632-480D-A959-D3F94879B21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FD7D7F1-C4E0-46CD-AB95-102A4174E795}">
      <dgm:prSet phldrT="[Tekst]" custT="1"/>
      <dgm:spPr>
        <a:ln w="28575">
          <a:solidFill>
            <a:schemeClr val="bg1"/>
          </a:solidFill>
        </a:ln>
      </dgm:spPr>
      <dgm:t>
        <a:bodyPr/>
        <a:lstStyle/>
        <a:p>
          <a:r>
            <a:rPr lang="pl-PL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G*-P1, G*-R1 </a:t>
          </a:r>
          <a:endParaRPr lang="pl-PL" sz="1700" dirty="0"/>
        </a:p>
      </dgm:t>
    </dgm:pt>
    <dgm:pt modelId="{7F6CDE15-E4C9-4863-887E-00EF0FB11B4F}" type="parTrans" cxnId="{B43D33DB-3091-4B4F-B204-ECC32DBBD3B1}">
      <dgm:prSet/>
      <dgm:spPr/>
      <dgm:t>
        <a:bodyPr/>
        <a:lstStyle/>
        <a:p>
          <a:endParaRPr lang="pl-PL"/>
        </a:p>
      </dgm:t>
    </dgm:pt>
    <dgm:pt modelId="{04934F0D-F1AD-4EE3-AD2A-036085A79DDA}" type="sibTrans" cxnId="{B43D33DB-3091-4B4F-B204-ECC32DBBD3B1}">
      <dgm:prSet/>
      <dgm:spPr/>
      <dgm:t>
        <a:bodyPr/>
        <a:lstStyle/>
        <a:p>
          <a:endParaRPr lang="pl-PL"/>
        </a:p>
      </dgm:t>
    </dgm:pt>
    <dgm:pt modelId="{C22D4EE0-8791-43B4-8DCD-AAC6D5CFA7D0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G*-P2, G*-R2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G*-P4, G*-R4</a:t>
          </a:r>
          <a:endParaRPr lang="pl-PL" sz="17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G*-P5, G*-R5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7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G*-R6, G*-P6</a:t>
          </a:r>
          <a:endParaRPr lang="pl-PL" sz="1700" b="1" dirty="0">
            <a:solidFill>
              <a:schemeClr val="accent3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84076C-F981-49E9-A588-3D5E71477263}" type="parTrans" cxnId="{EC6F6B2F-C9F4-4723-9B80-5E86593A486F}">
      <dgm:prSet/>
      <dgm:spPr/>
      <dgm:t>
        <a:bodyPr/>
        <a:lstStyle/>
        <a:p>
          <a:endParaRPr lang="pl-PL"/>
        </a:p>
      </dgm:t>
    </dgm:pt>
    <dgm:pt modelId="{1561CC3F-823F-4F3E-B762-74B5366E4BDC}" type="sibTrans" cxnId="{EC6F6B2F-C9F4-4723-9B80-5E86593A486F}">
      <dgm:prSet/>
      <dgm:spPr/>
      <dgm:t>
        <a:bodyPr/>
        <a:lstStyle/>
        <a:p>
          <a:endParaRPr lang="pl-PL"/>
        </a:p>
      </dgm:t>
    </dgm:pt>
    <dgm:pt modelId="{952E6EA2-EAB1-4293-B256-8EB90A86A9D9}">
      <dgm:prSet phldrT="[Tekst]" custT="1"/>
      <dgm:spPr/>
      <dgm:t>
        <a:bodyPr/>
        <a:lstStyle/>
        <a:p>
          <a:r>
            <a:rPr lang="pl-PL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G*-P8</a:t>
          </a:r>
        </a:p>
        <a:p>
          <a:r>
            <a:rPr lang="pl-PL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G*-R8</a:t>
          </a:r>
          <a:endParaRPr lang="pl-PL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2F8CC-705B-470C-B29C-B1393CFDCDF2}" type="parTrans" cxnId="{8C4974B7-A088-4D81-A898-72FDF0CC6CFA}">
      <dgm:prSet/>
      <dgm:spPr/>
      <dgm:t>
        <a:bodyPr/>
        <a:lstStyle/>
        <a:p>
          <a:endParaRPr lang="pl-PL"/>
        </a:p>
      </dgm:t>
    </dgm:pt>
    <dgm:pt modelId="{C320AEEB-E6C3-4943-B110-29B5978DA777}" type="sibTrans" cxnId="{8C4974B7-A088-4D81-A898-72FDF0CC6CFA}">
      <dgm:prSet/>
      <dgm:spPr/>
      <dgm:t>
        <a:bodyPr/>
        <a:lstStyle/>
        <a:p>
          <a:endParaRPr lang="pl-PL"/>
        </a:p>
      </dgm:t>
    </dgm:pt>
    <dgm:pt modelId="{20F3B8B4-552C-403B-89FA-0EF693014DC2}">
      <dgm:prSet phldrT="[Tekst]" custT="1"/>
      <dgm:spPr>
        <a:ln w="38100">
          <a:solidFill>
            <a:schemeClr val="accent6"/>
          </a:solidFill>
        </a:ln>
      </dgm:spPr>
      <dgm:t>
        <a:bodyPr/>
        <a:lstStyle/>
        <a:p>
          <a:r>
            <a:rPr lang="pl-PL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G*-P</a:t>
          </a:r>
        </a:p>
        <a:p>
          <a:r>
            <a:rPr lang="pl-PL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G*-R</a:t>
          </a:r>
          <a:endParaRPr lang="pl-PL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6481F7-19A5-45A9-ABBB-19208784F081}" type="parTrans" cxnId="{851C443B-DA80-40F6-AB0D-8DF412DE1894}">
      <dgm:prSet/>
      <dgm:spPr/>
      <dgm:t>
        <a:bodyPr/>
        <a:lstStyle/>
        <a:p>
          <a:endParaRPr lang="pl-PL"/>
        </a:p>
      </dgm:t>
    </dgm:pt>
    <dgm:pt modelId="{83BCF2E0-CC57-4138-A8B1-BFFE9B171ED5}" type="sibTrans" cxnId="{851C443B-DA80-40F6-AB0D-8DF412DE1894}">
      <dgm:prSet/>
      <dgm:spPr/>
      <dgm:t>
        <a:bodyPr/>
        <a:lstStyle/>
        <a:p>
          <a:endParaRPr lang="pl-PL"/>
        </a:p>
      </dgm:t>
    </dgm:pt>
    <dgm:pt modelId="{465C9BBF-A3A0-4DEB-BCAC-BBC8A5F2E719}" type="pres">
      <dgm:prSet presAssocID="{8C9B001B-6632-480D-A959-D3F94879B21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BF1C6F0-434E-4162-B99A-688AB0AB2C4B}" type="pres">
      <dgm:prSet presAssocID="{8C9B001B-6632-480D-A959-D3F94879B21F}" presName="diamond" presStyleLbl="bgShp" presStyleIdx="0" presStyleCnt="1" custScaleX="114537" custLinFactNeighborX="-194" custLinFactNeighborY="-689"/>
      <dgm:spPr>
        <a:solidFill>
          <a:schemeClr val="accent3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2CA1D87B-0E05-47CF-BD17-BC6F906C0D6E}" type="pres">
      <dgm:prSet presAssocID="{8C9B001B-6632-480D-A959-D3F94879B21F}" presName="quad1" presStyleLbl="node1" presStyleIdx="0" presStyleCnt="4" custScaleX="137420" custScaleY="96544" custLinFactNeighborX="-11148" custLinFactNeighborY="36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8C81BC-A7BB-4D07-9AAC-9A8F9AA5B96C}" type="pres">
      <dgm:prSet presAssocID="{8C9B001B-6632-480D-A959-D3F94879B21F}" presName="quad2" presStyleLbl="node1" presStyleIdx="1" presStyleCnt="4" custScaleX="130139" custScaleY="93236" custLinFactNeighborX="18656" custLinFactNeighborY="19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7BB1E5-07E5-4E69-85EC-82A5822CFB10}" type="pres">
      <dgm:prSet presAssocID="{8C9B001B-6632-480D-A959-D3F94879B21F}" presName="quad3" presStyleLbl="node1" presStyleIdx="2" presStyleCnt="4" custScaleX="137420" custScaleY="92568" custLinFactNeighborX="-11148" custLinFactNeighborY="-19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942449-334C-46E6-8AAC-252BF7561FE8}" type="pres">
      <dgm:prSet presAssocID="{8C9B001B-6632-480D-A959-D3F94879B21F}" presName="quad4" presStyleLbl="node1" presStyleIdx="3" presStyleCnt="4" custScaleX="130138" custScaleY="100669" custLinFactNeighborX="18655" custLinFactNeighborY="-57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51C443B-DA80-40F6-AB0D-8DF412DE1894}" srcId="{8C9B001B-6632-480D-A959-D3F94879B21F}" destId="{20F3B8B4-552C-403B-89FA-0EF693014DC2}" srcOrd="3" destOrd="0" parTransId="{F26481F7-19A5-45A9-ABBB-19208784F081}" sibTransId="{83BCF2E0-CC57-4138-A8B1-BFFE9B171ED5}"/>
    <dgm:cxn modelId="{C809FF9F-F37A-4AC9-AC48-4427CFB08094}" type="presOf" srcId="{C22D4EE0-8791-43B4-8DCD-AAC6D5CFA7D0}" destId="{A18C81BC-A7BB-4D07-9AAC-9A8F9AA5B96C}" srcOrd="0" destOrd="0" presId="urn:microsoft.com/office/officeart/2005/8/layout/matrix3"/>
    <dgm:cxn modelId="{9678F399-9D6A-48F6-8D49-EEADD62B51BC}" type="presOf" srcId="{952E6EA2-EAB1-4293-B256-8EB90A86A9D9}" destId="{047BB1E5-07E5-4E69-85EC-82A5822CFB10}" srcOrd="0" destOrd="0" presId="urn:microsoft.com/office/officeart/2005/8/layout/matrix3"/>
    <dgm:cxn modelId="{B43D33DB-3091-4B4F-B204-ECC32DBBD3B1}" srcId="{8C9B001B-6632-480D-A959-D3F94879B21F}" destId="{9FD7D7F1-C4E0-46CD-AB95-102A4174E795}" srcOrd="0" destOrd="0" parTransId="{7F6CDE15-E4C9-4863-887E-00EF0FB11B4F}" sibTransId="{04934F0D-F1AD-4EE3-AD2A-036085A79DDA}"/>
    <dgm:cxn modelId="{E9B7EBFB-E598-400D-9674-CF672AAF0590}" type="presOf" srcId="{9FD7D7F1-C4E0-46CD-AB95-102A4174E795}" destId="{2CA1D87B-0E05-47CF-BD17-BC6F906C0D6E}" srcOrd="0" destOrd="0" presId="urn:microsoft.com/office/officeart/2005/8/layout/matrix3"/>
    <dgm:cxn modelId="{EC6F6B2F-C9F4-4723-9B80-5E86593A486F}" srcId="{8C9B001B-6632-480D-A959-D3F94879B21F}" destId="{C22D4EE0-8791-43B4-8DCD-AAC6D5CFA7D0}" srcOrd="1" destOrd="0" parTransId="{ED84076C-F981-49E9-A588-3D5E71477263}" sibTransId="{1561CC3F-823F-4F3E-B762-74B5366E4BDC}"/>
    <dgm:cxn modelId="{39F94F9C-96AB-4F15-B9E2-EC84E790DCD3}" type="presOf" srcId="{8C9B001B-6632-480D-A959-D3F94879B21F}" destId="{465C9BBF-A3A0-4DEB-BCAC-BBC8A5F2E719}" srcOrd="0" destOrd="0" presId="urn:microsoft.com/office/officeart/2005/8/layout/matrix3"/>
    <dgm:cxn modelId="{8C4974B7-A088-4D81-A898-72FDF0CC6CFA}" srcId="{8C9B001B-6632-480D-A959-D3F94879B21F}" destId="{952E6EA2-EAB1-4293-B256-8EB90A86A9D9}" srcOrd="2" destOrd="0" parTransId="{9F12F8CC-705B-470C-B29C-B1393CFDCDF2}" sibTransId="{C320AEEB-E6C3-4943-B110-29B5978DA777}"/>
    <dgm:cxn modelId="{5DAC682B-C7FC-4367-BB56-AD22D0197754}" type="presOf" srcId="{20F3B8B4-552C-403B-89FA-0EF693014DC2}" destId="{C6942449-334C-46E6-8AAC-252BF7561FE8}" srcOrd="0" destOrd="0" presId="urn:microsoft.com/office/officeart/2005/8/layout/matrix3"/>
    <dgm:cxn modelId="{249A850A-0E05-4568-8FB5-BD3775C27F52}" type="presParOf" srcId="{465C9BBF-A3A0-4DEB-BCAC-BBC8A5F2E719}" destId="{0BF1C6F0-434E-4162-B99A-688AB0AB2C4B}" srcOrd="0" destOrd="0" presId="urn:microsoft.com/office/officeart/2005/8/layout/matrix3"/>
    <dgm:cxn modelId="{D27A6FBE-4FC0-4A71-8545-63528B8423B1}" type="presParOf" srcId="{465C9BBF-A3A0-4DEB-BCAC-BBC8A5F2E719}" destId="{2CA1D87B-0E05-47CF-BD17-BC6F906C0D6E}" srcOrd="1" destOrd="0" presId="urn:microsoft.com/office/officeart/2005/8/layout/matrix3"/>
    <dgm:cxn modelId="{8A303C30-2A0F-40B5-97D4-42733E71A18B}" type="presParOf" srcId="{465C9BBF-A3A0-4DEB-BCAC-BBC8A5F2E719}" destId="{A18C81BC-A7BB-4D07-9AAC-9A8F9AA5B96C}" srcOrd="2" destOrd="0" presId="urn:microsoft.com/office/officeart/2005/8/layout/matrix3"/>
    <dgm:cxn modelId="{3A74F789-720A-410D-BD7B-C7DDDFBB4466}" type="presParOf" srcId="{465C9BBF-A3A0-4DEB-BCAC-BBC8A5F2E719}" destId="{047BB1E5-07E5-4E69-85EC-82A5822CFB10}" srcOrd="3" destOrd="0" presId="urn:microsoft.com/office/officeart/2005/8/layout/matrix3"/>
    <dgm:cxn modelId="{FF9E96D3-2136-4997-A9A0-B7B7451D5A7C}" type="presParOf" srcId="{465C9BBF-A3A0-4DEB-BCAC-BBC8A5F2E719}" destId="{C6942449-334C-46E6-8AAC-252BF7561FE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1C6F0-434E-4162-B99A-688AB0AB2C4B}">
      <dsp:nvSpPr>
        <dsp:cNvPr id="0" name=""/>
        <dsp:cNvSpPr/>
      </dsp:nvSpPr>
      <dsp:spPr>
        <a:xfrm>
          <a:off x="1393417" y="0"/>
          <a:ext cx="5690830" cy="4968552"/>
        </a:xfrm>
        <a:prstGeom prst="diamond">
          <a:avLst/>
        </a:prstGeom>
        <a:solidFill>
          <a:schemeClr val="accent3"/>
        </a:solidFill>
        <a:ln>
          <a:solidFill>
            <a:schemeClr val="accent3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1D87B-0E05-47CF-BD17-BC6F906C0D6E}">
      <dsp:nvSpPr>
        <dsp:cNvPr id="0" name=""/>
        <dsp:cNvSpPr/>
      </dsp:nvSpPr>
      <dsp:spPr>
        <a:xfrm>
          <a:off x="1657639" y="576068"/>
          <a:ext cx="2662835" cy="1870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G*-P1, G*-R1 </a:t>
          </a:r>
          <a:endParaRPr lang="pl-PL" sz="1700" kern="1200" dirty="0"/>
        </a:p>
      </dsp:txBody>
      <dsp:txXfrm>
        <a:off x="1748962" y="667391"/>
        <a:ext cx="2480189" cy="1688121"/>
      </dsp:txXfrm>
    </dsp:sp>
    <dsp:sp modelId="{A18C81BC-A7BB-4D07-9AAC-9A8F9AA5B96C}">
      <dsp:nvSpPr>
        <dsp:cNvPr id="0" name=""/>
        <dsp:cNvSpPr/>
      </dsp:nvSpPr>
      <dsp:spPr>
        <a:xfrm>
          <a:off x="4392497" y="576068"/>
          <a:ext cx="2521749" cy="1806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G*-P2, G*-R2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G*-P4, G*-R4</a:t>
          </a:r>
          <a:endParaRPr lang="pl-PL" sz="17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G*-P5, G*-R5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700" b="1" kern="12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G*-R6, G*-P6</a:t>
          </a:r>
          <a:endParaRPr lang="pl-PL" sz="1700" b="1" kern="1200" dirty="0">
            <a:solidFill>
              <a:schemeClr val="accent3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0691" y="664262"/>
        <a:ext cx="2345361" cy="1630278"/>
      </dsp:txXfrm>
    </dsp:sp>
    <dsp:sp modelId="{047BB1E5-07E5-4E69-85EC-82A5822CFB10}">
      <dsp:nvSpPr>
        <dsp:cNvPr id="0" name=""/>
        <dsp:cNvSpPr/>
      </dsp:nvSpPr>
      <dsp:spPr>
        <a:xfrm>
          <a:off x="1657639" y="2592288"/>
          <a:ext cx="2662835" cy="179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G*-P8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G*-R8</a:t>
          </a:r>
          <a:endParaRPr lang="pl-PL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45201" y="2679850"/>
        <a:ext cx="2487711" cy="1618598"/>
      </dsp:txXfrm>
    </dsp:sp>
    <dsp:sp modelId="{C6942449-334C-46E6-8AAC-252BF7561FE8}">
      <dsp:nvSpPr>
        <dsp:cNvPr id="0" name=""/>
        <dsp:cNvSpPr/>
      </dsp:nvSpPr>
      <dsp:spPr>
        <a:xfrm>
          <a:off x="4392487" y="2441794"/>
          <a:ext cx="2521729" cy="1950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G*-P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G*-R</a:t>
          </a:r>
          <a:endParaRPr lang="pl-PL" sz="2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7712" y="2537019"/>
        <a:ext cx="2331279" cy="1760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ED781-4B55-4960-BB1D-F36E80551206}" type="datetimeFigureOut">
              <a:rPr lang="pl-PL" smtClean="0"/>
              <a:t>2015-03-09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7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A693B-141E-48B7-9A1E-3F4864A4F6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709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A693B-141E-48B7-9A1E-3F4864A4F6C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186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A693B-141E-48B7-9A1E-3F4864A4F6C8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2209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A693B-141E-48B7-9A1E-3F4864A4F6C8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86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46A3A-67ED-4889-A5E5-A9B67D48390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497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A693B-141E-48B7-9A1E-3F4864A4F6C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71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Czas pracy ucznia z zestawem</a:t>
            </a:r>
            <a:r>
              <a:rPr lang="pl-PL" baseline="0" dirty="0" smtClean="0"/>
              <a:t> </a:t>
            </a:r>
            <a:r>
              <a:rPr lang="pl-PL" dirty="0" smtClean="0"/>
              <a:t>9.00 – 60 min + 20 minut</a:t>
            </a:r>
          </a:p>
          <a:p>
            <a:r>
              <a:rPr lang="pl-PL" dirty="0" smtClean="0"/>
              <a:t>11.00 – 90 minut + 45 minut lub 60 minut + 30 min poziom rozszerzony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A693B-141E-48B7-9A1E-3F4864A4F6C8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2035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A693B-141E-48B7-9A1E-3F4864A4F6C8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349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A693B-141E-48B7-9A1E-3F4864A4F6C8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5332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A693B-141E-48B7-9A1E-3F4864A4F6C8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4682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A693B-141E-48B7-9A1E-3F4864A4F6C8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468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007424" cy="365125"/>
          </a:xfrm>
        </p:spPr>
        <p:txBody>
          <a:bodyPr/>
          <a:lstStyle/>
          <a:p>
            <a:endParaRPr lang="pl-PL" dirty="0" smtClean="0">
              <a:solidFill>
                <a:srgbClr val="5A4338"/>
              </a:solidFill>
              <a:latin typeface="Arial" pitchFamily="34" charset="0"/>
            </a:endParaRPr>
          </a:p>
          <a:p>
            <a:r>
              <a:rPr lang="pl-PL" dirty="0" smtClean="0">
                <a:solidFill>
                  <a:srgbClr val="5A4338"/>
                </a:solidFill>
                <a:latin typeface="Arial" pitchFamily="34" charset="0"/>
              </a:rPr>
              <a:t>Okręgowa Komisja Egzaminacyjna w Gdańsku, tel. (058) 320 55 92, e-mail: komisja@oke.gda.pl</a:t>
            </a:r>
          </a:p>
          <a:p>
            <a:endParaRPr lang="pl-PL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F610FC-2A23-418C-96EB-AF7BC5C51D6B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4168-6163-4EB1-9FBC-1B51ACAFF149}" type="datetime1">
              <a:rPr lang="pl-PL" smtClean="0"/>
              <a:t>2015-03-09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Okręgowa Komisja Egzaminacyjna w Gdańsku, tel. (058) 320 55 92, e-mail: komisja@oke.gda.pl 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0850-143A-4E74-BA55-646CF106EC68}" type="datetime1">
              <a:rPr lang="pl-PL" smtClean="0"/>
              <a:t>2015-03-09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Okręgowa Komisja Egzaminacyjna w Gdańsku, tel. (058) 320 55 92, e-mail: komisja@oke.gda.pl 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7416824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976" y="6356350"/>
            <a:ext cx="7864440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0D68-C5F9-468F-8715-09952F42BBB0}" type="datetime1">
              <a:rPr lang="pl-PL" smtClean="0"/>
              <a:t>2015-03-09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Okręgowa Komisja Egzaminacyjna w Gdańsku, tel. (058) 320 55 92, e-mail: komisja@oke.gda.pl 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9A91-2C35-47C5-A04A-09402461639F}" type="datetime1">
              <a:rPr lang="pl-PL" smtClean="0"/>
              <a:t>2015-03-09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Okręgowa Komisja Egzaminacyjna w Gdańsku, tel. (058) 320 55 92, e-mail: komisja@oke.gda.pl </a:t>
            </a: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552" y="6381328"/>
            <a:ext cx="7632848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B501-7142-4552-AF7B-66A0C55B4DD2}" type="datetime1">
              <a:rPr lang="pl-PL" smtClean="0"/>
              <a:t>2015-03-09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Okręgowa Komisja Egzaminacyjna w Gdańsku, tel. (058) 320 55 92, e-mail: komisja@oke.gda.pl 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8FF4-D1E7-4B21-9FFE-955B9AA95B95}" type="datetime1">
              <a:rPr lang="pl-PL" smtClean="0"/>
              <a:t>2015-03-09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Okręgowa Komisja Egzaminacyjna w Gdańsku, tel. (058) 320 55 92, e-mail: komisja@oke.gda.pl 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9A90-A565-4147-B9CC-BB732E27AAB6}" type="datetime1">
              <a:rPr lang="pl-PL" smtClean="0"/>
              <a:t>2015-03-09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Okręgowa Komisja Egzaminacyjna w Gdańsku, tel. (058) 320 55 92, e-mail: komisja@oke.gda.pl </a:t>
            </a:r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2615129-FC42-4365-A441-4F992898F45C}" type="datetime1">
              <a:rPr lang="pl-PL" smtClean="0"/>
              <a:t>2015-03-09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 Okręgowa Komisja Egzaminacyjna w Gdańsku, tel. (058) 320 55 92, e-mail: komisja@oke.gda.pl 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2F610FC-2A23-418C-96EB-AF7BC5C51D6B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2805" y="4581128"/>
            <a:ext cx="6553200" cy="524272"/>
          </a:xfrm>
        </p:spPr>
        <p:txBody>
          <a:bodyPr>
            <a:normAutofit fontScale="25000" lnSpcReduction="20000"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pl-PL" sz="4000" b="1" i="1" dirty="0">
                <a:solidFill>
                  <a:schemeClr val="bg1"/>
                </a:solidFill>
              </a:rPr>
              <a:t>Informacje </a:t>
            </a:r>
            <a:r>
              <a:rPr lang="pl-PL" sz="4000" b="1" i="1" dirty="0" smtClean="0">
                <a:solidFill>
                  <a:schemeClr val="bg1"/>
                </a:solidFill>
              </a:rPr>
              <a:t>dla </a:t>
            </a:r>
            <a:br>
              <a:rPr lang="pl-PL" sz="4000" b="1" i="1" dirty="0" smtClean="0">
                <a:solidFill>
                  <a:schemeClr val="bg1"/>
                </a:solidFill>
              </a:rPr>
            </a:br>
            <a:r>
              <a:rPr lang="pl-PL" sz="4000" b="1" i="1" dirty="0" smtClean="0">
                <a:solidFill>
                  <a:schemeClr val="bg1"/>
                </a:solidFill>
              </a:rPr>
              <a:t>przewodniczących i członków</a:t>
            </a:r>
            <a:br>
              <a:rPr lang="pl-PL" sz="4000" b="1" i="1" dirty="0" smtClean="0">
                <a:solidFill>
                  <a:schemeClr val="bg1"/>
                </a:solidFill>
              </a:rPr>
            </a:br>
            <a:r>
              <a:rPr lang="pl-PL" sz="4000" b="1" i="1" dirty="0" smtClean="0">
                <a:solidFill>
                  <a:schemeClr val="bg1"/>
                </a:solidFill>
              </a:rPr>
              <a:t> zespołów nadzorujących w </a:t>
            </a:r>
            <a:r>
              <a:rPr lang="pl-PL" sz="4000" b="1" i="1" dirty="0">
                <a:solidFill>
                  <a:schemeClr val="bg1"/>
                </a:solidFill>
              </a:rPr>
              <a:t>gimnazjach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04705" y="3289919"/>
            <a:ext cx="6629400" cy="1219201"/>
          </a:xfrm>
        </p:spPr>
        <p:txBody>
          <a:bodyPr/>
          <a:lstStyle/>
          <a:p>
            <a:r>
              <a:rPr lang="pl-PL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Główne zasady przeprowadzania</a:t>
            </a:r>
            <a:r>
              <a:rPr lang="pl-PL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br>
              <a:rPr lang="pl-PL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pl-PL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egzaminu </a:t>
            </a:r>
            <a:r>
              <a:rPr lang="pl-PL" sz="20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 klasie trzeciej gimnazjum </a:t>
            </a:r>
            <a:br>
              <a:rPr lang="pl-PL" sz="20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20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 </a:t>
            </a:r>
            <a:r>
              <a:rPr lang="pl-PL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roku szkolnym 2014/2015</a:t>
            </a:r>
            <a:endParaRPr lang="pl-PL" sz="2000" dirty="0"/>
          </a:p>
        </p:txBody>
      </p:sp>
      <p:sp>
        <p:nvSpPr>
          <p:cNvPr id="4" name="Prostokąt 3"/>
          <p:cNvSpPr/>
          <p:nvPr/>
        </p:nvSpPr>
        <p:spPr>
          <a:xfrm>
            <a:off x="7668344" y="4444370"/>
            <a:ext cx="10081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1" dirty="0" smtClean="0">
                <a:solidFill>
                  <a:srgbClr val="663300"/>
                </a:solidFill>
              </a:rPr>
              <a:t>Gdańsk, 2015</a:t>
            </a:r>
            <a:endParaRPr lang="pl-PL" sz="1500" b="1" dirty="0">
              <a:solidFill>
                <a:srgbClr val="6633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63030" y="6381328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pl-PL" sz="1400" b="0" dirty="0" smtClean="0">
                <a:solidFill>
                  <a:srgbClr val="5A4338"/>
                </a:solidFill>
                <a:latin typeface="Arial" pitchFamily="34" charset="0"/>
              </a:rPr>
              <a:t>Okręgowa Komisja Egzaminacyjna w Gdańsku, tel. (058) 320 55 92, e-mail: komisja@oke.gda.pl</a:t>
            </a:r>
            <a:endParaRPr lang="pl-PL" sz="1400" b="0" dirty="0">
              <a:solidFill>
                <a:srgbClr val="5A4338"/>
              </a:solidFill>
              <a:latin typeface="Arial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7C83A1"/>
              </a:clrFrom>
              <a:clrTo>
                <a:srgbClr val="7C83A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81128"/>
            <a:ext cx="880533" cy="6480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8106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" presetID="3" presetClass="emph" presetSubtype="2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AutoShape 8"/>
          <p:cNvSpPr>
            <a:spLocks noChangeArrowheads="1"/>
          </p:cNvSpPr>
          <p:nvPr/>
        </p:nvSpPr>
        <p:spPr bwMode="auto">
          <a:xfrm>
            <a:off x="34925" y="1772345"/>
            <a:ext cx="9036050" cy="3240831"/>
          </a:xfrm>
          <a:prstGeom prst="foldedCorner">
            <a:avLst>
              <a:gd name="adj" fmla="val 8241"/>
            </a:avLst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pl-PL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9144000" cy="863749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pl-PL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WyposażeniE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pl-PL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sal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egzaminacyjnych</a:t>
            </a:r>
          </a:p>
        </p:txBody>
      </p:sp>
      <p:sp>
        <p:nvSpPr>
          <p:cNvPr id="501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5" y="2132856"/>
            <a:ext cx="7848872" cy="3725252"/>
          </a:xfrm>
        </p:spPr>
        <p:txBody>
          <a:bodyPr>
            <a:noAutofit/>
          </a:bodyPr>
          <a:lstStyle/>
          <a:p>
            <a:pPr eaLnBrk="1" hangingPunct="1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pl-PL" sz="1800" dirty="0" smtClean="0"/>
              <a:t>oddzielny stolik (ławka) dla każdego zdającego, wszystkie ustawione w jednym kierunku, w odległości zapewniającej samodzielność pracy zdających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pl-PL" sz="1800" b="1" dirty="0" smtClean="0"/>
              <a:t>kartki z numerami stolików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pl-PL" sz="1800" dirty="0" smtClean="0"/>
              <a:t>dla każdego zdającego kartka z nazwiskiem, imionami, numerem PESEL oraz kodem zdającego 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pl-PL" sz="1800" dirty="0" smtClean="0"/>
              <a:t>w widocznym miejscu sprawny zegar oraz tablica lub plansza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pl-PL" sz="1800" dirty="0" smtClean="0"/>
              <a:t>miejsca dla zespołu nadzorującego i obserwatorów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pl-PL" sz="1800" dirty="0" smtClean="0"/>
              <a:t>brak pomocy dydaktycznych (np. map, eksponatów)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pl-PL" sz="1800" dirty="0" smtClean="0"/>
              <a:t>zapasowe przybory do pisania i rysowania</a:t>
            </a:r>
          </a:p>
        </p:txBody>
      </p:sp>
      <p:sp>
        <p:nvSpPr>
          <p:cNvPr id="50186" name="Text Box 9"/>
          <p:cNvSpPr txBox="1">
            <a:spLocks noChangeArrowheads="1"/>
          </p:cNvSpPr>
          <p:nvPr/>
        </p:nvSpPr>
        <p:spPr bwMode="auto">
          <a:xfrm>
            <a:off x="6804248" y="5858108"/>
            <a:ext cx="194421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  <a:extLst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pl-PL" dirty="0" smtClean="0"/>
              <a:t>(VI, Procedura 1, </a:t>
            </a:r>
          </a:p>
          <a:p>
            <a:r>
              <a:rPr lang="pl-PL" dirty="0" smtClean="0"/>
              <a:t>Procedura 7, p.5)</a:t>
            </a:r>
            <a:endParaRPr lang="pl-PL" dirty="0"/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179387" y="1691516"/>
            <a:ext cx="878510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160338" eaLnBrk="1" hangingPunct="1">
              <a:buClr>
                <a:srgbClr val="FF0000"/>
              </a:buClr>
              <a:buSzPct val="130000"/>
              <a:buFont typeface="Arial" pitchFamily="34" charset="0"/>
              <a:buChar char="•"/>
            </a:pPr>
            <a:r>
              <a:rPr lang="pl-PL" dirty="0" smtClean="0">
                <a:latin typeface="+mn-lt"/>
              </a:rPr>
              <a:t>wyposażenie </a:t>
            </a:r>
            <a:r>
              <a:rPr lang="pl-PL" dirty="0" err="1" smtClean="0">
                <a:latin typeface="+mn-lt"/>
              </a:rPr>
              <a:t>sal</a:t>
            </a:r>
            <a:r>
              <a:rPr lang="pl-PL" dirty="0" smtClean="0">
                <a:latin typeface="+mn-lt"/>
              </a:rPr>
              <a:t> egzaminacyjnych</a:t>
            </a:r>
            <a:endParaRPr lang="pl-PL" dirty="0">
              <a:latin typeface="+mn-lt"/>
            </a:endParaRPr>
          </a:p>
        </p:txBody>
      </p:sp>
      <p:sp>
        <p:nvSpPr>
          <p:cNvPr id="11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755576" y="6448251"/>
            <a:ext cx="7344816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89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3" grpId="0"/>
      <p:bldP spid="501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77814" y="620688"/>
            <a:ext cx="8675687" cy="575717"/>
          </a:xfrm>
        </p:spPr>
        <p:txBody>
          <a:bodyPr anchor="b">
            <a:normAutofit/>
          </a:bodyPr>
          <a:lstStyle/>
          <a:p>
            <a:pPr marL="0" indent="0">
              <a:defRPr/>
            </a:pP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Przygotowanie  </a:t>
            </a:r>
            <a:r>
              <a:rPr lang="pl-PL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sal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egzaminacyjnych</a:t>
            </a: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1479" name="Text Box 7"/>
          <p:cNvSpPr txBox="1">
            <a:spLocks noChangeArrowheads="1"/>
          </p:cNvSpPr>
          <p:nvPr/>
        </p:nvSpPr>
        <p:spPr bwMode="auto">
          <a:xfrm>
            <a:off x="373128" y="1772816"/>
            <a:ext cx="8303328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63525" indent="-263525" algn="l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30000"/>
              <a:buFont typeface="Arial" pitchFamily="34" charset="0"/>
              <a:buChar char="•"/>
            </a:pPr>
            <a:r>
              <a:rPr lang="pl-PL" dirty="0" smtClean="0">
                <a:latin typeface="+mn-lt"/>
              </a:rPr>
              <a:t>sprawdzenie </a:t>
            </a:r>
            <a:r>
              <a:rPr lang="pl-PL" dirty="0">
                <a:latin typeface="+mn-lt"/>
              </a:rPr>
              <a:t>przygotowania </a:t>
            </a:r>
            <a:r>
              <a:rPr lang="pl-PL" dirty="0" err="1">
                <a:latin typeface="+mn-lt"/>
              </a:rPr>
              <a:t>sal</a:t>
            </a:r>
            <a:r>
              <a:rPr lang="pl-PL" dirty="0">
                <a:latin typeface="+mn-lt"/>
              </a:rPr>
              <a:t> </a:t>
            </a:r>
            <a:r>
              <a:rPr lang="pl-PL" dirty="0" smtClean="0">
                <a:latin typeface="+mn-lt"/>
              </a:rPr>
              <a:t>egzaminacyjnych, w tym</a:t>
            </a:r>
          </a:p>
          <a:p>
            <a:pPr marL="1339850" indent="-171450" algn="l" eaLnBrk="1" hangingPunct="1">
              <a:buClr>
                <a:schemeClr val="accent2"/>
              </a:buClr>
              <a:buSzPct val="100000"/>
              <a:buFont typeface="Wingdings" pitchFamily="2" charset="2"/>
              <a:buChar char="ü"/>
            </a:pPr>
            <a:r>
              <a:rPr lang="pl-PL" dirty="0" smtClean="0">
                <a:latin typeface="+mn-lt"/>
              </a:rPr>
              <a:t> ustawienia  </a:t>
            </a: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ponumerowanych stolików</a:t>
            </a:r>
          </a:p>
          <a:p>
            <a:pPr marL="1339850" indent="-171450" algn="l" eaLnBrk="1" hangingPunct="1">
              <a:buClr>
                <a:schemeClr val="accent2"/>
              </a:buClr>
              <a:buSzPct val="100000"/>
              <a:buFont typeface="Wingdings" pitchFamily="2" charset="2"/>
              <a:buChar char="ü"/>
            </a:pPr>
            <a:r>
              <a:rPr lang="pl-PL" dirty="0" smtClean="0">
                <a:latin typeface="+mn-lt"/>
              </a:rPr>
              <a:t>przygotowania stanowisk dostosowanych</a:t>
            </a:r>
          </a:p>
          <a:p>
            <a:pPr marL="263525" indent="-263525" algn="l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endParaRPr lang="pl-PL" dirty="0" smtClean="0">
              <a:latin typeface="+mn-lt"/>
            </a:endParaRPr>
          </a:p>
          <a:p>
            <a:pPr marL="263525" indent="-263525" algn="l" eaLnBrk="1" hangingPunct="1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30000"/>
              <a:buFont typeface="Arial" pitchFamily="34" charset="0"/>
              <a:buChar char="•"/>
            </a:pPr>
            <a:r>
              <a:rPr lang="pl-PL" dirty="0" smtClean="0">
                <a:latin typeface="+mn-lt"/>
              </a:rPr>
              <a:t>sprawdzenie stanu technicznego urządzeń </a:t>
            </a:r>
            <a:br>
              <a:rPr lang="pl-PL" dirty="0" smtClean="0">
                <a:latin typeface="+mn-lt"/>
              </a:rPr>
            </a:br>
            <a:r>
              <a:rPr lang="pl-PL" dirty="0" smtClean="0">
                <a:latin typeface="+mn-lt"/>
              </a:rPr>
              <a:t>i ich rozmieszczenie </a:t>
            </a:r>
          </a:p>
          <a:p>
            <a:pPr marL="263525" indent="-263525" algn="l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endParaRPr lang="pl-PL" dirty="0" smtClean="0">
              <a:latin typeface="+mn-lt"/>
            </a:endParaRPr>
          </a:p>
          <a:p>
            <a:pPr marL="263525" indent="-263525" algn="l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30000"/>
              <a:buFont typeface="Arial" pitchFamily="34" charset="0"/>
              <a:buChar char="•"/>
            </a:pPr>
            <a:r>
              <a:rPr lang="pl-PL" dirty="0" smtClean="0">
                <a:latin typeface="+mn-lt"/>
              </a:rPr>
              <a:t>przeprowadzenie odsłuchu </a:t>
            </a: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przykładowego nagrania z lat ubiegłych </a:t>
            </a:r>
            <a:b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dirty="0" smtClean="0">
                <a:latin typeface="+mn-lt"/>
              </a:rPr>
              <a:t>(przed częścią III)</a:t>
            </a:r>
            <a:endParaRPr lang="pl-PL" dirty="0">
              <a:latin typeface="+mn-lt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11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012705" y="5301208"/>
            <a:ext cx="2663751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l-PL" sz="1400" b="1" dirty="0" smtClean="0">
                <a:solidFill>
                  <a:schemeClr val="accent1"/>
                </a:solidFill>
              </a:rPr>
              <a:t>(VI, Procedura 7, p.3-5,7)</a:t>
            </a:r>
            <a:endParaRPr lang="pl-PL" sz="1400" b="1" dirty="0">
              <a:solidFill>
                <a:schemeClr val="accent1"/>
              </a:solidFill>
            </a:endParaRPr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39552" y="6381328"/>
            <a:ext cx="7632848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5094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61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61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61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61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61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251520" y="5013176"/>
            <a:ext cx="87495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404813"/>
            <a:ext cx="8686800" cy="792162"/>
          </a:xfrm>
        </p:spPr>
        <p:txBody>
          <a:bodyPr anchor="b">
            <a:normAutofit/>
          </a:bodyPr>
          <a:lstStyle/>
          <a:p>
            <a:pPr marL="0" indent="0">
              <a:defRPr/>
            </a:pP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Materiały dla zespołów nadzorujących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700337"/>
            <a:ext cx="8856662" cy="4608983"/>
          </a:xfrm>
        </p:spPr>
        <p:txBody>
          <a:bodyPr>
            <a:normAutofit/>
          </a:bodyPr>
          <a:lstStyle/>
          <a:p>
            <a:pPr defTabSz="914400" eaLnBrk="1" hangingPunct="1">
              <a:lnSpc>
                <a:spcPct val="80000"/>
              </a:lnSpc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pl-PL" sz="1600" b="1" dirty="0" smtClean="0"/>
              <a:t>odpowiednia liczba i rodzaj materiałów egzaminacyjnych</a:t>
            </a:r>
          </a:p>
          <a:p>
            <a:pPr defTabSz="914400" eaLnBrk="1" hangingPunct="1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SzPct val="130000"/>
            </a:pPr>
            <a:r>
              <a:rPr lang="pl-PL" sz="1600" dirty="0" smtClean="0"/>
              <a:t>bezpieczne koperty</a:t>
            </a:r>
          </a:p>
          <a:p>
            <a:pPr defTabSz="914400" eaLnBrk="1" hangingPunct="1">
              <a:lnSpc>
                <a:spcPct val="80000"/>
              </a:lnSpc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pl-PL" sz="1600" dirty="0" smtClean="0"/>
              <a:t>etykiety na bezpieczne koperty i nalepki z kodem kreskowym szkoły</a:t>
            </a:r>
          </a:p>
          <a:p>
            <a:pPr defTabSz="914400" eaLnBrk="1" hangingPunct="1">
              <a:lnSpc>
                <a:spcPct val="80000"/>
              </a:lnSpc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pl-PL" sz="1600" dirty="0" smtClean="0"/>
              <a:t>dla każdego zdającego w danej sali nalepki z OKE z kodem kreskowym </a:t>
            </a:r>
            <a:r>
              <a:rPr lang="pl-PL" sz="1600" b="1" dirty="0" smtClean="0"/>
              <a:t>ucznia</a:t>
            </a:r>
          </a:p>
          <a:p>
            <a:pPr defTabSz="914400" eaLnBrk="1" hangingPunct="1">
              <a:lnSpc>
                <a:spcPct val="80000"/>
              </a:lnSpc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pl-PL" sz="1600" b="1" dirty="0" smtClean="0"/>
              <a:t>lista zdających </a:t>
            </a:r>
            <a:r>
              <a:rPr lang="pl-PL" sz="1600" dirty="0" smtClean="0"/>
              <a:t>w danej sali (na tej liście potwierdza się </a:t>
            </a:r>
            <a:r>
              <a:rPr lang="pl-PL" sz="1600" b="1" dirty="0" smtClean="0"/>
              <a:t>odbiór prac </a:t>
            </a:r>
            <a:r>
              <a:rPr lang="pl-PL" sz="1600" dirty="0" smtClean="0"/>
              <a:t>egzaminacyjnych od uczniów i zapisuje </a:t>
            </a:r>
            <a:r>
              <a:rPr lang="pl-PL" sz="1600" b="1" dirty="0" smtClean="0"/>
              <a:t>numer wylosowanego stolika</a:t>
            </a:r>
            <a:r>
              <a:rPr lang="pl-PL" sz="1600" dirty="0" smtClean="0"/>
              <a:t>)</a:t>
            </a:r>
          </a:p>
          <a:p>
            <a:pPr defTabSz="914400" eaLnBrk="1" hangingPunct="1">
              <a:lnSpc>
                <a:spcPct val="80000"/>
              </a:lnSpc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pl-PL" sz="1600" dirty="0" smtClean="0"/>
              <a:t>druk </a:t>
            </a:r>
            <a:r>
              <a:rPr lang="pl-PL" sz="1600" i="1" dirty="0" smtClean="0"/>
              <a:t>Protokołu przebiegu egzaminu</a:t>
            </a:r>
            <a:r>
              <a:rPr lang="pl-PL" sz="1600" dirty="0" smtClean="0"/>
              <a:t> </a:t>
            </a:r>
            <a:r>
              <a:rPr lang="pl-PL" sz="1600" i="1" dirty="0" smtClean="0"/>
              <a:t>gimnazjalnego − sal</a:t>
            </a:r>
            <a:r>
              <a:rPr lang="pl-PL" sz="1600" dirty="0" smtClean="0"/>
              <a:t>a </a:t>
            </a:r>
            <a:r>
              <a:rPr lang="pl-PL" sz="1600" i="1" dirty="0" smtClean="0"/>
              <a:t>nr…</a:t>
            </a:r>
          </a:p>
          <a:p>
            <a:pPr defTabSz="914400" eaLnBrk="1" hangingPunct="1">
              <a:lnSpc>
                <a:spcPct val="80000"/>
              </a:lnSpc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pl-PL" sz="1600" dirty="0" smtClean="0"/>
              <a:t>wykaz uczniów z dysfunkcjami </a:t>
            </a:r>
          </a:p>
          <a:p>
            <a:pPr defTabSz="914400" eaLnBrk="1" hangingPunct="1">
              <a:lnSpc>
                <a:spcPct val="80000"/>
              </a:lnSpc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pl-PL" sz="1600" dirty="0" smtClean="0"/>
              <a:t>wykaz uczniów zwolnionych z obowiązku przystąpienia do egzaminu</a:t>
            </a:r>
          </a:p>
          <a:p>
            <a:pPr defTabSz="914400" eaLnBrk="1" hangingPunct="1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pl-PL" sz="1600" dirty="0" smtClean="0"/>
              <a:t>dwie papierowe koperty; jedna do zabezpieczenia arkuszy niewykorzystanych i/lub wadliwych, druga na arkusze zdających, którzy przerwali/którym przerwano egzamin w danej części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pl-P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dodatkowa papierowa koperta w salach wydzielonych dla zdających </a:t>
            </a:r>
            <a:r>
              <a:rPr lang="pl-PL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dysleksją głęboką </a:t>
            </a:r>
            <a:r>
              <a:rPr lang="pl-P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arkusz wykorzystany do jednorazowego odczytania tekstów liczących 250 słów i więcej – tylko w części humanistycznej</a:t>
            </a:r>
          </a:p>
          <a:p>
            <a:pPr defTabSz="914400" eaLnBrk="1" hangingPunct="1">
              <a:lnSpc>
                <a:spcPct val="80000"/>
              </a:lnSpc>
              <a:spcBef>
                <a:spcPts val="1800"/>
              </a:spcBef>
              <a:buClr>
                <a:schemeClr val="accent2"/>
              </a:buClr>
              <a:buSzPct val="130000"/>
            </a:pPr>
            <a:r>
              <a:rPr lang="pl-PL" sz="1600" dirty="0" smtClean="0"/>
              <a:t>zapasowe długopisy z czarnym tuszem, w części II również ołówki i przybory kreślarskie</a:t>
            </a:r>
          </a:p>
          <a:p>
            <a:pPr defTabSz="914400" eaLnBrk="1" hangingPunct="1">
              <a:lnSpc>
                <a:spcPct val="80000"/>
              </a:lnSpc>
              <a:buClr>
                <a:srgbClr val="0FAFE1"/>
              </a:buClr>
            </a:pPr>
            <a:endParaRPr lang="pl-PL" sz="1800" dirty="0" smtClean="0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004048" y="6073551"/>
            <a:ext cx="3997052" cy="307777"/>
          </a:xfrm>
          <a:prstGeom prst="rect">
            <a:avLst/>
          </a:prstGeom>
          <a:noFill/>
          <a:ln>
            <a:solidFill>
              <a:schemeClr val="accent6"/>
            </a:solidFill>
          </a:ln>
          <a:extLst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pl-PL" dirty="0" smtClean="0"/>
              <a:t>(VI, Procedura 6, p.1d,  Procedura 7, p.10)</a:t>
            </a:r>
            <a:endParaRPr lang="pl-PL" dirty="0"/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6391498" y="1196752"/>
            <a:ext cx="4127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None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endParaRPr lang="pl-PL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755576" y="6448251"/>
            <a:ext cx="7344816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02F610FC-2A23-418C-96EB-AF7BC5C51D6B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5425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47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475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875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625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725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9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38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125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5987" grpId="0" build="p"/>
      <p:bldP spid="1464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9144000" cy="1044575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Symbole standardowych</a:t>
            </a:r>
            <a:b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arkuszy egzaminacyjnych</a:t>
            </a:r>
          </a:p>
        </p:txBody>
      </p:sp>
      <p:sp>
        <p:nvSpPr>
          <p:cNvPr id="59397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737444"/>
            <a:ext cx="8675688" cy="436639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 3" pitchFamily="18" charset="2"/>
              <a:buNone/>
            </a:pPr>
            <a:r>
              <a:rPr lang="pl-PL" sz="2000" b="1" dirty="0" smtClean="0">
                <a:solidFill>
                  <a:srgbClr val="0D59BF"/>
                </a:solidFill>
              </a:rPr>
              <a:t>  </a:t>
            </a:r>
            <a:r>
              <a:rPr lang="pl-PL" sz="1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GH-H1</a:t>
            </a:r>
            <a:r>
              <a:rPr lang="pl-PL" sz="1800" dirty="0" smtClean="0"/>
              <a:t> –   część humanistyczna, zadania </a:t>
            </a:r>
            <a:r>
              <a:rPr lang="pl-PL" sz="1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zakresu historii i </a:t>
            </a:r>
            <a:r>
              <a:rPr lang="pl-PL" sz="18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wos</a:t>
            </a:r>
            <a:r>
              <a:rPr lang="pl-PL" sz="1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-u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 3" pitchFamily="18" charset="2"/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  </a:t>
            </a:r>
            <a:r>
              <a:rPr lang="pl-PL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GH-P1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r>
              <a:rPr lang="pl-PL" sz="1800" dirty="0" smtClean="0">
                <a:solidFill>
                  <a:srgbClr val="FF0000"/>
                </a:solidFill>
              </a:rPr>
              <a:t> </a:t>
            </a:r>
            <a:r>
              <a:rPr lang="pl-PL" sz="1800" dirty="0" smtClean="0"/>
              <a:t>–  część humanistyczna, zadania </a:t>
            </a:r>
            <a:r>
              <a:rPr lang="pl-PL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zakresu języka polskiego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 3" pitchFamily="18" charset="2"/>
              <a:buNone/>
            </a:pPr>
            <a:r>
              <a:rPr lang="pl-PL" sz="1800" b="1" dirty="0" smtClean="0">
                <a:solidFill>
                  <a:srgbClr val="0D59BF"/>
                </a:solidFill>
              </a:rPr>
              <a:t>  </a:t>
            </a:r>
            <a:r>
              <a:rPr lang="pl-PL" sz="1800" b="1" dirty="0" smtClean="0">
                <a:solidFill>
                  <a:srgbClr val="0D59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GM-P1</a:t>
            </a:r>
            <a:r>
              <a:rPr lang="pl-PL" sz="1800" dirty="0" smtClean="0"/>
              <a:t>  –  cześć matematyczno-przyrodnicza, zadania </a:t>
            </a:r>
            <a:r>
              <a:rPr lang="pl-PL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zakresu</a:t>
            </a:r>
            <a:br>
              <a:rPr lang="pl-PL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przedmiotów przyrodniczych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 3" pitchFamily="18" charset="2"/>
              <a:buNone/>
            </a:pPr>
            <a:r>
              <a:rPr lang="pl-PL" sz="1800" b="1" dirty="0" smtClean="0">
                <a:solidFill>
                  <a:srgbClr val="0D59BF"/>
                </a:solidFill>
              </a:rPr>
              <a:t>  </a:t>
            </a:r>
            <a:r>
              <a:rPr lang="pl-PL" sz="1800" b="1" dirty="0" smtClean="0">
                <a:solidFill>
                  <a:srgbClr val="FFFA2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GM-M1</a:t>
            </a:r>
            <a:r>
              <a:rPr lang="pl-PL" sz="1800" dirty="0" smtClean="0">
                <a:solidFill>
                  <a:srgbClr val="FCF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l-PL" sz="1800" dirty="0" smtClean="0"/>
              <a:t>–  cześć matematyczno-przyrodnicza, zadania  </a:t>
            </a:r>
            <a:r>
              <a:rPr lang="pl-PL" sz="1800" b="1" dirty="0" smtClean="0">
                <a:solidFill>
                  <a:srgbClr val="FCF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z zakresu</a:t>
            </a:r>
            <a:br>
              <a:rPr lang="pl-PL" sz="1800" b="1" dirty="0" smtClean="0">
                <a:solidFill>
                  <a:srgbClr val="FCF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1800" b="1" dirty="0" smtClean="0">
                <a:solidFill>
                  <a:srgbClr val="FCF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              matematyki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 3" pitchFamily="18" charset="2"/>
              <a:buNone/>
            </a:pPr>
            <a:r>
              <a:rPr lang="pl-PL" sz="1800" b="1" dirty="0" smtClean="0">
                <a:solidFill>
                  <a:srgbClr val="0D59BF"/>
                </a:solidFill>
              </a:rPr>
              <a:t>  </a:t>
            </a:r>
            <a:r>
              <a:rPr lang="pl-PL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G**-P1 </a:t>
            </a:r>
            <a:r>
              <a:rPr lang="pl-PL" sz="1800" dirty="0" smtClean="0"/>
              <a:t>–  część trzecia – język obcy nowożytny, zadania </a:t>
            </a:r>
            <a:r>
              <a:rPr lang="pl-PL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poziomu</a:t>
            </a:r>
            <a:br>
              <a:rPr lang="pl-PL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podstawowego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 3" pitchFamily="18" charset="2"/>
              <a:buNone/>
            </a:pPr>
            <a:r>
              <a:rPr lang="pl-PL" sz="1800" b="1" dirty="0" smtClean="0">
                <a:solidFill>
                  <a:srgbClr val="0D59BF"/>
                </a:solidFill>
              </a:rPr>
              <a:t>  </a:t>
            </a:r>
            <a:r>
              <a:rPr lang="pl-PL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G**-R1 </a:t>
            </a:r>
            <a:r>
              <a:rPr lang="pl-PL" sz="1800" dirty="0" smtClean="0"/>
              <a:t>–  część trzecia – język obcy nowożytny, zadania </a:t>
            </a:r>
            <a:r>
              <a:rPr lang="pl-PL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poziomu</a:t>
            </a:r>
            <a:br>
              <a:rPr lang="pl-PL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rozszerzonego</a:t>
            </a:r>
          </a:p>
          <a:p>
            <a:pPr>
              <a:lnSpc>
                <a:spcPct val="110000"/>
              </a:lnSpc>
              <a:buFont typeface="Wingdings 3" pitchFamily="18" charset="2"/>
              <a:buNone/>
            </a:pPr>
            <a:r>
              <a:rPr lang="pl-PL" sz="1700" dirty="0" smtClean="0"/>
              <a:t> </a:t>
            </a:r>
          </a:p>
          <a:p>
            <a:pPr>
              <a:lnSpc>
                <a:spcPct val="110000"/>
              </a:lnSpc>
              <a:buFont typeface="Wingdings 3" pitchFamily="18" charset="2"/>
              <a:buNone/>
            </a:pPr>
            <a:r>
              <a:rPr lang="pl-PL" sz="1800" b="1" dirty="0" smtClean="0">
                <a:solidFill>
                  <a:srgbClr val="0D59B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**</a:t>
            </a:r>
            <a:r>
              <a:rPr lang="pl-PL" sz="1600" dirty="0" smtClean="0"/>
              <a:t> - język: </a:t>
            </a:r>
            <a:r>
              <a:rPr lang="pl-PL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l-PL" sz="1600" dirty="0" smtClean="0"/>
              <a:t> – angielski, </a:t>
            </a:r>
            <a:r>
              <a:rPr lang="pl-PL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</a:t>
            </a:r>
            <a:r>
              <a:rPr lang="pl-PL" sz="1600" dirty="0" smtClean="0"/>
              <a:t>– francuski, </a:t>
            </a:r>
            <a:r>
              <a:rPr lang="pl-PL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l-PL" sz="1600" dirty="0" smtClean="0"/>
              <a:t> – hiszpański, </a:t>
            </a:r>
            <a:r>
              <a:rPr lang="pl-PL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l-PL" sz="1600" dirty="0" smtClean="0"/>
              <a:t> – niemiecki, </a:t>
            </a:r>
            <a:r>
              <a:rPr lang="pl-PL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1600" dirty="0" smtClean="0"/>
              <a:t> – rosyjski, </a:t>
            </a:r>
            <a:br>
              <a:rPr lang="pl-PL" sz="1600" dirty="0" smtClean="0"/>
            </a:br>
            <a:r>
              <a:rPr lang="pl-PL" sz="1600" dirty="0" smtClean="0"/>
              <a:t>           </a:t>
            </a:r>
            <a:r>
              <a:rPr lang="pl-PL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</a:t>
            </a:r>
            <a:r>
              <a:rPr lang="pl-PL" sz="1600" dirty="0" smtClean="0"/>
              <a:t>– włoski, </a:t>
            </a:r>
            <a:r>
              <a:rPr lang="pl-PL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pl-PL" sz="1600" dirty="0" smtClean="0"/>
              <a:t>- ukraiński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pl-PL" sz="1600" dirty="0" smtClean="0"/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6804248" y="5949950"/>
            <a:ext cx="2073003" cy="307777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(VI, Procedura 4, p.8) </a:t>
            </a: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7416824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54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9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59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59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Symbole płyt cd</a:t>
            </a: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14</a:t>
            </a:fld>
            <a:endParaRPr lang="pl-PL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499905439"/>
              </p:ext>
            </p:extLst>
          </p:nvPr>
        </p:nvGraphicFramePr>
        <p:xfrm>
          <a:off x="107504" y="1556792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5388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BF1C6F0-434E-4162-B99A-688AB0AB2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graphicEl>
                                              <a:dgm id="{0BF1C6F0-434E-4162-B99A-688AB0AB2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CA1D87B-0E05-47CF-BD17-BC6F906C0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graphicEl>
                                              <a:dgm id="{2CA1D87B-0E05-47CF-BD17-BC6F906C0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18C81BC-A7BB-4D07-9AAC-9A8F9AA5B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graphicEl>
                                              <a:dgm id="{A18C81BC-A7BB-4D07-9AAC-9A8F9AA5B9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47BB1E5-07E5-4E69-85EC-82A5822C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graphicEl>
                                              <a:dgm id="{047BB1E5-07E5-4E69-85EC-82A5822CF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6942449-334C-46E6-8AAC-252BF7561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graphicEl>
                                              <a:dgm id="{C6942449-334C-46E6-8AAC-252BF7561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76250"/>
            <a:ext cx="8964612" cy="7925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Przydział miejsc w sali egzaminacyjnej</a:t>
            </a: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566" name="Rectangle 3"/>
          <p:cNvSpPr>
            <a:spLocks noGrp="1"/>
          </p:cNvSpPr>
          <p:nvPr>
            <p:ph type="body" idx="4294967295"/>
          </p:nvPr>
        </p:nvSpPr>
        <p:spPr>
          <a:xfrm>
            <a:off x="365056" y="1949388"/>
            <a:ext cx="8569325" cy="3960961"/>
          </a:xfrm>
        </p:spPr>
        <p:txBody>
          <a:bodyPr/>
          <a:lstStyle/>
          <a:p>
            <a:pPr marL="0" indent="0" algn="ctr" defTabSz="179388">
              <a:buFont typeface="Wingdings 3" pitchFamily="18" charset="2"/>
              <a:buNone/>
            </a:pPr>
            <a:r>
              <a:rPr lang="pl-PL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 każdym zakresem/poziomem egzaminu </a:t>
            </a:r>
          </a:p>
          <a:p>
            <a:pPr marL="0" indent="0" algn="ctr" defTabSz="179388">
              <a:buFont typeface="Wingdings 3" pitchFamily="18" charset="2"/>
              <a:buNone/>
            </a:pPr>
            <a:r>
              <a:rPr lang="pl-PL" sz="2000" dirty="0" smtClean="0"/>
              <a:t>zdający wchodzą do sali egzaminacyjnej </a:t>
            </a:r>
          </a:p>
          <a:p>
            <a:pPr marL="0" indent="0" algn="ctr" defTabSz="179388">
              <a:buFont typeface="Wingdings 3" pitchFamily="18" charset="2"/>
              <a:buNone/>
            </a:pPr>
            <a:r>
              <a:rPr lang="pl-PL" sz="2000" dirty="0" smtClean="0"/>
              <a:t>pojedynczo według kolejności na liście </a:t>
            </a:r>
          </a:p>
          <a:p>
            <a:pPr marL="0" indent="0" algn="ctr" defTabSz="179388">
              <a:buFont typeface="Wingdings 3" pitchFamily="18" charset="2"/>
              <a:buNone/>
            </a:pPr>
            <a:r>
              <a:rPr lang="pl-PL" sz="2000" dirty="0" smtClean="0"/>
              <a:t>i losują numery stolików, przy których będą pracowali.</a:t>
            </a:r>
          </a:p>
          <a:p>
            <a:pPr marL="0" indent="0" algn="ctr" defTabSz="179388">
              <a:buFont typeface="Wingdings 3" pitchFamily="18" charset="2"/>
              <a:buNone/>
            </a:pPr>
            <a:r>
              <a:rPr lang="pl-PL" sz="2000" dirty="0" smtClean="0"/>
              <a:t>Numery wylosowanych stolików </a:t>
            </a:r>
            <a:br>
              <a:rPr lang="pl-PL" sz="2000" dirty="0" smtClean="0"/>
            </a:br>
            <a:r>
              <a:rPr lang="pl-PL" sz="2000" dirty="0" smtClean="0"/>
              <a:t>należy zapisać na liście zdających w danej sali.</a:t>
            </a:r>
          </a:p>
        </p:txBody>
      </p:sp>
      <p:sp>
        <p:nvSpPr>
          <p:cNvPr id="66567" name="Text Box 4"/>
          <p:cNvSpPr txBox="1">
            <a:spLocks noChangeArrowheads="1"/>
          </p:cNvSpPr>
          <p:nvPr/>
        </p:nvSpPr>
        <p:spPr bwMode="auto">
          <a:xfrm>
            <a:off x="6268536" y="5229200"/>
            <a:ext cx="2383370" cy="307777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pl-PL" dirty="0"/>
              <a:t>(VI, Procedura 7, </a:t>
            </a:r>
            <a:r>
              <a:rPr lang="pl-PL" dirty="0" smtClean="0"/>
              <a:t>p.13)</a:t>
            </a:r>
            <a:endParaRPr lang="pl-PL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39552" y="6381328"/>
            <a:ext cx="7632848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15</a:t>
            </a:fld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395536" y="4388309"/>
            <a:ext cx="504056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losowania można odstąpić w przypadku uczniów rozwiązujących zestawy dostosowane, korzystających z leków/ opieki medycznej </a:t>
            </a:r>
            <a:b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 w innych uzasadnionych przypadkach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1331640" y="3429000"/>
            <a:ext cx="288032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515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Czynności organizacyjne 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ZN poprzedzające </a:t>
            </a:r>
            <a:b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czas 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pracy z 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arkuszem standardowym</a:t>
            </a: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16</a:t>
            </a:fld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539552" y="1772816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pl-PL" dirty="0" smtClean="0"/>
              <a:t>rozdanie arkuszy egzaminacyjnych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pl-PL" dirty="0" smtClean="0"/>
              <a:t>przypomnienie uczniom</a:t>
            </a:r>
          </a:p>
          <a:p>
            <a:pPr marL="538163" indent="-274638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pl-PL" dirty="0" smtClean="0"/>
              <a:t>o obowiązku zapoznania się z instrukcją na pierwszej stronie zestawów</a:t>
            </a:r>
          </a:p>
          <a:p>
            <a:pPr marL="538163" indent="-274638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pl-PL" dirty="0" smtClean="0"/>
              <a:t>o konieczności sprawdzenia kompletności arkusza (wszystkich kolejno ponumerowanych stron)</a:t>
            </a:r>
          </a:p>
          <a:p>
            <a:pPr marL="538163" indent="-274638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pl-PL" dirty="0" smtClean="0"/>
              <a:t>o konieczności wyrwania kart rozwiązań zadań otwartych wraz </a:t>
            </a:r>
            <a:br>
              <a:rPr lang="pl-PL" dirty="0" smtClean="0"/>
            </a:br>
            <a:r>
              <a:rPr lang="pl-PL" dirty="0" smtClean="0"/>
              <a:t>z kartą odpowiedzi ze środka arkuszy standardowych z języka polskiego, matematyki i poziomu rozszerzonego języka obcego nowożytnego</a:t>
            </a:r>
          </a:p>
          <a:p>
            <a:pPr marL="538163" indent="-274638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pl-PL" dirty="0" smtClean="0"/>
              <a:t>o konieczności sprawdzenia numeru PESEL na nalepkach z OKE</a:t>
            </a:r>
          </a:p>
          <a:p>
            <a:pPr marL="538163" indent="-274638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pl-PL" dirty="0" smtClean="0"/>
              <a:t>o sposobie kodowania arkusza</a:t>
            </a:r>
          </a:p>
          <a:p>
            <a:pPr marL="538163" indent="-274638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pl-PL" dirty="0" smtClean="0"/>
              <a:t>o zasadach zachowania się podczas egzaminu</a:t>
            </a:r>
          </a:p>
          <a:p>
            <a:pPr marL="538163" indent="-274638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pl-PL" dirty="0" smtClean="0"/>
              <a:t>o dodatkowych 5 minutach na sprawdzenie poprawności przeniesienia zaznaczeń odpowiedzi do zadań zamkniętych na kartę odpowiedzi</a:t>
            </a:r>
          </a:p>
          <a:p>
            <a:pPr marL="538163" indent="-274638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pl-PL" dirty="0" smtClean="0"/>
              <a:t>o zasadach oddawania arkuszy po zakończeniu 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3179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Czynności organizacyjne 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wykonywane </a:t>
            </a:r>
            <a:b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przez zdających przed rozpoczęciem </a:t>
            </a:r>
            <a:b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pracy 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 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arkuszem standardowym</a:t>
            </a: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17</a:t>
            </a:fld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539552" y="2283837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dirty="0" smtClean="0"/>
              <a:t>zapoznanie się z instrukcją na pierwszej stronie zestawów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dirty="0" smtClean="0"/>
              <a:t>sprawdzenie kompletności arkusza (wszystkich kolejno ponumerowanych stron)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dirty="0" smtClean="0"/>
              <a:t>wyrwanie kart rozwiązań zadań otwartych wraz z kartą odpowiedzi ze środka arkuszy z języka polskiego, matematyki i poziomu rozszerzonego języka obcego nowożytnego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dirty="0" smtClean="0"/>
              <a:t>sprawdzenie numeru PESEL na nalepkach z OKE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dirty="0" smtClean="0"/>
              <a:t>zakodowanie arkusza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083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kodowanie arkuszy standardowych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 zakresu historii i </a:t>
            </a:r>
            <a:r>
              <a:rPr lang="pl-PL" sz="1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wos</a:t>
            </a:r>
            <a: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przedmiotów przyrodniczych </a:t>
            </a:r>
            <a:b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 poziomu podstawowego języka obcego</a:t>
            </a:r>
          </a:p>
        </p:txBody>
      </p:sp>
      <p:sp>
        <p:nvSpPr>
          <p:cNvPr id="32780" name="Text Box 14"/>
          <p:cNvSpPr txBox="1">
            <a:spLocks noChangeArrowheads="1"/>
          </p:cNvSpPr>
          <p:nvPr/>
        </p:nvSpPr>
        <p:spPr bwMode="auto">
          <a:xfrm>
            <a:off x="6588224" y="6217567"/>
            <a:ext cx="2392001" cy="307777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(</a:t>
            </a:r>
            <a:r>
              <a:rPr lang="pl-PL" dirty="0" smtClean="0"/>
              <a:t>VI, Procedura 6, p.2, 4m)</a:t>
            </a:r>
            <a:endParaRPr lang="pl-PL" dirty="0"/>
          </a:p>
        </p:txBody>
      </p:sp>
      <p:sp>
        <p:nvSpPr>
          <p:cNvPr id="32781" name="Text Box 11"/>
          <p:cNvSpPr txBox="1">
            <a:spLocks noChangeArrowheads="1"/>
          </p:cNvSpPr>
          <p:nvPr/>
        </p:nvSpPr>
        <p:spPr bwMode="auto">
          <a:xfrm>
            <a:off x="577103" y="1700808"/>
            <a:ext cx="7721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l-PL" b="1" dirty="0" smtClean="0">
                <a:latin typeface="+mn-lt"/>
              </a:rPr>
              <a:t>Pola na zeszycie zadań </a:t>
            </a:r>
            <a:r>
              <a:rPr lang="pl-PL" b="1" dirty="0">
                <a:latin typeface="+mn-lt"/>
              </a:rPr>
              <a:t>i karcie </a:t>
            </a:r>
            <a:r>
              <a:rPr lang="pl-PL" b="1" dirty="0" smtClean="0">
                <a:latin typeface="+mn-lt"/>
              </a:rPr>
              <a:t>odpowiedzi, które należy wypełnić</a:t>
            </a:r>
            <a:r>
              <a:rPr lang="pl-PL" dirty="0" smtClean="0">
                <a:latin typeface="+mn-lt"/>
              </a:rPr>
              <a:t>.</a:t>
            </a:r>
            <a:endParaRPr lang="pl-PL" dirty="0">
              <a:latin typeface="+mn-lt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95536" y="6536377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Okręgowa Komisja Egzaminacyjna w Gdańsku, tel. (058) 320 55 92, e-mail: komisja@oke.gda.pl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02F610FC-2A23-418C-96EB-AF7BC5C51D6B}" type="slidenum">
              <a:rPr lang="pl-PL" smtClean="0"/>
              <a:t>18</a:t>
            </a:fld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6036"/>
            <a:ext cx="4142686" cy="270501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186" y="2420888"/>
            <a:ext cx="4324420" cy="259323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9209" name="Line 25"/>
          <p:cNvSpPr>
            <a:spLocks noChangeShapeType="1"/>
          </p:cNvSpPr>
          <p:nvPr/>
        </p:nvSpPr>
        <p:spPr bwMode="auto">
          <a:xfrm flipH="1" flipV="1">
            <a:off x="3203848" y="4531965"/>
            <a:ext cx="1440160" cy="1106438"/>
          </a:xfrm>
          <a:prstGeom prst="line">
            <a:avLst/>
          </a:prstGeom>
          <a:noFill/>
          <a:ln w="152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763688" y="558924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 przypadku uczniów uprawnionych do nieprzenoszenia zaznaczeń do zadań zamkniętych na kartę odpowiedzi</a:t>
            </a:r>
            <a:endParaRPr lang="pl-PL" dirty="0"/>
          </a:p>
        </p:txBody>
      </p:sp>
      <p:sp>
        <p:nvSpPr>
          <p:cNvPr id="5" name="Elipsa 4"/>
          <p:cNvSpPr/>
          <p:nvPr/>
        </p:nvSpPr>
        <p:spPr>
          <a:xfrm>
            <a:off x="179512" y="2780928"/>
            <a:ext cx="4142686" cy="867613"/>
          </a:xfrm>
          <a:prstGeom prst="ellipse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4788023" y="3283697"/>
            <a:ext cx="3888433" cy="1248268"/>
          </a:xfrm>
          <a:prstGeom prst="ellipse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Line 25"/>
          <p:cNvSpPr>
            <a:spLocks noChangeShapeType="1"/>
          </p:cNvSpPr>
          <p:nvPr/>
        </p:nvSpPr>
        <p:spPr bwMode="auto">
          <a:xfrm flipV="1">
            <a:off x="5796136" y="3068959"/>
            <a:ext cx="2495739" cy="2592289"/>
          </a:xfrm>
          <a:prstGeom prst="line">
            <a:avLst/>
          </a:prstGeom>
          <a:noFill/>
          <a:ln w="152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281097" y="4721733"/>
            <a:ext cx="2304951" cy="584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pl-PL" sz="1600" dirty="0">
                <a:latin typeface="Tahoma" pitchFamily="34" charset="0"/>
              </a:rPr>
              <a:t>Przykładowa pierwsza strona </a:t>
            </a:r>
            <a:r>
              <a:rPr lang="pl-PL" sz="1600" dirty="0" smtClean="0">
                <a:latin typeface="Tahoma" pitchFamily="34" charset="0"/>
              </a:rPr>
              <a:t>zeszytu zadań</a:t>
            </a:r>
            <a:endParaRPr lang="pl-PL" sz="1600" dirty="0">
              <a:latin typeface="Tahoma" pitchFamily="34" charset="0"/>
            </a:endParaRP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5955642" y="2126759"/>
            <a:ext cx="30245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pl-PL" sz="1600" dirty="0">
                <a:latin typeface="Tahoma" pitchFamily="34" charset="0"/>
              </a:rPr>
              <a:t>Przykładowa karta odpowiedzi</a:t>
            </a:r>
          </a:p>
        </p:txBody>
      </p:sp>
    </p:spTree>
    <p:extLst>
      <p:ext uri="{BB962C8B-B14F-4D97-AF65-F5344CB8AC3E}">
        <p14:creationId xmlns:p14="http://schemas.microsoft.com/office/powerpoint/2010/main" val="3390422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34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209" grpId="0" animBg="1"/>
      <p:bldP spid="2" grpId="0" animBg="1"/>
      <p:bldP spid="32776" grpId="0" animBg="1"/>
      <p:bldP spid="327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08372"/>
            <a:ext cx="8712968" cy="103942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Czynności składające się </a:t>
            </a:r>
            <a:b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 kodowanie arkuszy egzaminacyjnych</a:t>
            </a:r>
            <a:b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 zakresu historii i </a:t>
            </a:r>
            <a:r>
              <a:rPr lang="pl-PL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wos</a:t>
            </a:r>
            <a:r>
              <a:rPr lang="pl-PL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przedmiotów przyrodniczych </a:t>
            </a:r>
            <a:br>
              <a:rPr lang="pl-PL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poziomu podstawowego języka obcego</a:t>
            </a:r>
            <a:endParaRPr lang="pl-PL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908739"/>
              </p:ext>
            </p:extLst>
          </p:nvPr>
        </p:nvGraphicFramePr>
        <p:xfrm>
          <a:off x="178891" y="1988840"/>
          <a:ext cx="8965109" cy="3952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000"/>
                <a:gridCol w="4537109"/>
              </a:tblGrid>
              <a:tr h="759453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Na pierwszej stronie zeszytu zadań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Na karcie odpowiedzi</a:t>
                      </a:r>
                      <a:endParaRPr lang="pl-PL" dirty="0"/>
                    </a:p>
                  </a:txBody>
                  <a:tcPr anchor="ctr"/>
                </a:tc>
              </a:tr>
              <a:tr h="759453">
                <a:tc>
                  <a:txBody>
                    <a:bodyPr/>
                    <a:lstStyle/>
                    <a:p>
                      <a:pPr marL="0" indent="0" algn="l"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pl-PL" dirty="0" smtClean="0"/>
                        <a:t>wpisanie trzyznakowego kodu zdającego w odpowiednie pola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pl-PL" dirty="0" smtClean="0"/>
                        <a:t>wpisanie trzyznakowego kodu zdającego w odpowiednie pola </a:t>
                      </a:r>
                      <a:endParaRPr lang="pl-PL" dirty="0"/>
                    </a:p>
                  </a:txBody>
                  <a:tcPr anchor="ctr"/>
                </a:tc>
              </a:tr>
              <a:tr h="759453">
                <a:tc>
                  <a:txBody>
                    <a:bodyPr/>
                    <a:lstStyle/>
                    <a:p>
                      <a:r>
                        <a:rPr lang="pl-PL" dirty="0" smtClean="0"/>
                        <a:t>wpisanie numeru PESEL zdającego 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w odpowiednie pola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wpisanie numeru PESEL zdającego 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w odpowiednie pola</a:t>
                      </a:r>
                      <a:endParaRPr lang="pl-PL" dirty="0"/>
                    </a:p>
                  </a:txBody>
                  <a:tcPr anchor="ctr"/>
                </a:tc>
              </a:tr>
              <a:tr h="7594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naklejenie nalepki z kodem kreskowym ucznia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w polu na nią przeznaczonym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naklejenie nalepki z kodem kreskowym ucznia w polu na nią przeznaczonym</a:t>
                      </a:r>
                      <a:endParaRPr lang="pl-PL" dirty="0"/>
                    </a:p>
                  </a:txBody>
                  <a:tcPr anchor="ctr"/>
                </a:tc>
              </a:tr>
              <a:tr h="759453">
                <a:tc>
                  <a:txBody>
                    <a:bodyPr/>
                    <a:lstStyle/>
                    <a:p>
                      <a:r>
                        <a:rPr lang="pl-PL" dirty="0" smtClean="0"/>
                        <a:t>zamalowanie okienka „nieprzenoszenia zaznaczeń na kartę”</a:t>
                      </a:r>
                      <a:endParaRPr lang="pl-P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zamalowanie okienka „nieprzenoszenia zaznaczeń na kartę”</a:t>
                      </a:r>
                      <a:endParaRPr lang="pl-PL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705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/>
          </p:cNvSpPr>
          <p:nvPr>
            <p:ph type="title" idx="4294967295"/>
          </p:nvPr>
        </p:nvSpPr>
        <p:spPr>
          <a:xfrm>
            <a:off x="323528" y="331689"/>
            <a:ext cx="8469633" cy="1081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Zapoznanie przewodniczących</a:t>
            </a:r>
            <a:b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 członków SZE z ich zadaniami</a:t>
            </a:r>
          </a:p>
        </p:txBody>
      </p:sp>
      <p:sp>
        <p:nvSpPr>
          <p:cNvPr id="24582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2135947"/>
            <a:ext cx="9036050" cy="3309277"/>
          </a:xfrm>
        </p:spPr>
        <p:txBody>
          <a:bodyPr>
            <a:normAutofit/>
          </a:bodyPr>
          <a:lstStyle/>
          <a:p>
            <a:pPr marL="368300" indent="-285750" defTabSz="179388">
              <a:buClr>
                <a:schemeClr val="accent2"/>
              </a:buClr>
              <a:buSzPct val="130000"/>
            </a:pPr>
            <a:r>
              <a:rPr lang="pl-PL" sz="1600" dirty="0" smtClean="0">
                <a:solidFill>
                  <a:srgbClr val="1A301E"/>
                </a:solidFill>
              </a:rPr>
              <a:t>  Członkowie szkolnego zespołu egzaminacyjnego mają obowiązek znać procedurę</a:t>
            </a:r>
            <a:br>
              <a:rPr lang="pl-PL" sz="1600" dirty="0" smtClean="0">
                <a:solidFill>
                  <a:srgbClr val="1A301E"/>
                </a:solidFill>
              </a:rPr>
            </a:br>
            <a:r>
              <a:rPr lang="pl-PL" sz="1600" dirty="0" smtClean="0">
                <a:solidFill>
                  <a:srgbClr val="1A301E"/>
                </a:solidFill>
              </a:rPr>
              <a:t>  przebiegu egzaminu, zadania zespołów i instrukcje dotyczące egzaminu oraz</a:t>
            </a:r>
            <a:br>
              <a:rPr lang="pl-PL" sz="1600" dirty="0" smtClean="0">
                <a:solidFill>
                  <a:srgbClr val="1A301E"/>
                </a:solidFill>
              </a:rPr>
            </a:br>
            <a:r>
              <a:rPr lang="pl-PL" sz="1600" dirty="0" smtClean="0">
                <a:solidFill>
                  <a:srgbClr val="1A301E"/>
                </a:solidFill>
              </a:rPr>
              <a:t>  procedurę postępowania z materiałami egzaminacyjnymi objętymi ochroną przed</a:t>
            </a:r>
            <a:br>
              <a:rPr lang="pl-PL" sz="1600" dirty="0" smtClean="0">
                <a:solidFill>
                  <a:srgbClr val="1A301E"/>
                </a:solidFill>
              </a:rPr>
            </a:br>
            <a:r>
              <a:rPr lang="pl-PL" sz="1600" dirty="0" smtClean="0">
                <a:solidFill>
                  <a:srgbClr val="1A301E"/>
                </a:solidFill>
              </a:rPr>
              <a:t>  nieuprawnionym ujawnieniem. 			</a:t>
            </a:r>
          </a:p>
          <a:p>
            <a:pPr marL="82550" indent="0" defTabSz="179388">
              <a:spcBef>
                <a:spcPct val="20000"/>
              </a:spcBef>
              <a:buClr>
                <a:schemeClr val="accent2"/>
              </a:buClr>
              <a:buSzPct val="130000"/>
              <a:buNone/>
            </a:pPr>
            <a:r>
              <a:rPr lang="pl-PL" sz="1600" dirty="0" smtClean="0">
                <a:solidFill>
                  <a:srgbClr val="1A301E"/>
                </a:solidFill>
              </a:rPr>
              <a:t>			</a:t>
            </a:r>
          </a:p>
          <a:p>
            <a:pPr marL="82550" indent="0" defTabSz="179388">
              <a:spcBef>
                <a:spcPct val="20000"/>
              </a:spcBef>
              <a:buClr>
                <a:schemeClr val="accent2"/>
              </a:buClr>
              <a:buSzPct val="130000"/>
              <a:buNone/>
            </a:pPr>
            <a:r>
              <a:rPr lang="pl-PL" sz="1600" dirty="0" smtClean="0">
                <a:solidFill>
                  <a:srgbClr val="1A301E"/>
                </a:solidFill>
              </a:rPr>
              <a:t>										     </a:t>
            </a:r>
            <a:r>
              <a:rPr lang="pl-PL" sz="1600" dirty="0" smtClean="0">
                <a:solidFill>
                  <a:schemeClr val="accent2"/>
                </a:solidFill>
              </a:rPr>
              <a:t>																		</a:t>
            </a:r>
            <a:endParaRPr lang="pl-PL" sz="1600" dirty="0" smtClean="0">
              <a:solidFill>
                <a:srgbClr val="1A301E"/>
              </a:solidFill>
            </a:endParaRPr>
          </a:p>
          <a:p>
            <a:pPr marL="263525" indent="-180975" defTabSz="179388">
              <a:spcBef>
                <a:spcPct val="20000"/>
              </a:spcBef>
              <a:buClr>
                <a:schemeClr val="accent2"/>
              </a:buClr>
              <a:buSzPct val="130000"/>
            </a:pPr>
            <a:r>
              <a:rPr lang="pl-PL" sz="1600" dirty="0" smtClean="0">
                <a:solidFill>
                  <a:srgbClr val="1A301E"/>
                </a:solidFill>
              </a:rPr>
              <a:t>  Każdy członek szkolnego zespołu egzaminacyjnego wypełnia </a:t>
            </a:r>
            <a:r>
              <a:rPr lang="pl-PL" sz="1600" i="1" dirty="0" smtClean="0">
                <a:solidFill>
                  <a:srgbClr val="1A301E"/>
                </a:solidFill>
              </a:rPr>
              <a:t>Oświadczenie </a:t>
            </a:r>
            <a:br>
              <a:rPr lang="pl-PL" sz="1600" i="1" dirty="0" smtClean="0">
                <a:solidFill>
                  <a:srgbClr val="1A301E"/>
                </a:solidFill>
              </a:rPr>
            </a:br>
            <a:r>
              <a:rPr lang="pl-PL" sz="1600" i="1" dirty="0" smtClean="0">
                <a:solidFill>
                  <a:srgbClr val="1A301E"/>
                </a:solidFill>
              </a:rPr>
              <a:t>  w sprawie zabezpieczenia dokumentów egzaminacyjnych przed nieuprawnionym</a:t>
            </a:r>
            <a:br>
              <a:rPr lang="pl-PL" sz="1600" i="1" dirty="0" smtClean="0">
                <a:solidFill>
                  <a:srgbClr val="1A301E"/>
                </a:solidFill>
              </a:rPr>
            </a:br>
            <a:r>
              <a:rPr lang="pl-PL" sz="1600" i="1" dirty="0" smtClean="0">
                <a:solidFill>
                  <a:srgbClr val="1A301E"/>
                </a:solidFill>
              </a:rPr>
              <a:t>  ujawnieniem i ochrony danych osobowych  </a:t>
            </a:r>
            <a:r>
              <a:rPr lang="pl-PL" sz="1600" dirty="0" smtClean="0">
                <a:solidFill>
                  <a:srgbClr val="1A301E"/>
                </a:solidFill>
              </a:rPr>
              <a:t>(</a:t>
            </a:r>
            <a:r>
              <a:rPr lang="pl-PL" sz="1600" b="1" dirty="0" smtClean="0">
                <a:solidFill>
                  <a:srgbClr val="1A301E"/>
                </a:solidFill>
              </a:rPr>
              <a:t>Załącznik nr 7</a:t>
            </a:r>
            <a:r>
              <a:rPr lang="pl-PL" sz="1600" dirty="0" smtClean="0">
                <a:solidFill>
                  <a:srgbClr val="1A301E"/>
                </a:solidFill>
              </a:rPr>
              <a:t>) – przechowuje </a:t>
            </a:r>
            <a:br>
              <a:rPr lang="pl-PL" sz="1600" dirty="0" smtClean="0">
                <a:solidFill>
                  <a:srgbClr val="1A301E"/>
                </a:solidFill>
              </a:rPr>
            </a:br>
            <a:r>
              <a:rPr lang="pl-PL" sz="1600" dirty="0" smtClean="0">
                <a:solidFill>
                  <a:srgbClr val="1A301E"/>
                </a:solidFill>
              </a:rPr>
              <a:t>  się je w szkolnej dokumentacji egzaminacyjnej.                       </a:t>
            </a:r>
            <a:endParaRPr lang="pl-PL" sz="1400" b="1" dirty="0">
              <a:solidFill>
                <a:schemeClr val="accent1"/>
              </a:solidFill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6836764" y="4725144"/>
            <a:ext cx="2023311" cy="307777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1"/>
                </a:solidFill>
              </a:rPr>
              <a:t>(VI, Procedura 5, p.7)</a:t>
            </a:r>
            <a:endParaRPr lang="pl-PL" sz="1400" b="1" dirty="0">
              <a:solidFill>
                <a:schemeClr val="accent1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7124444" y="3140968"/>
            <a:ext cx="1654620" cy="307777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1"/>
                </a:solidFill>
              </a:rPr>
              <a:t>(VI, Procedura 6)</a:t>
            </a:r>
            <a:endParaRPr lang="pl-PL" sz="1400" b="1" dirty="0">
              <a:solidFill>
                <a:schemeClr val="accent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95536" y="6464369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Okręgowa Komisja Egzaminacyjna w Gdańsku, tel. (058) 320 55 92, e-mail: komisja@oke.gda.pl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147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build="p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/>
          </p:cNvSpPr>
          <p:nvPr>
            <p:ph type="title" idx="4294967295"/>
          </p:nvPr>
        </p:nvSpPr>
        <p:spPr>
          <a:xfrm>
            <a:off x="179512" y="260648"/>
            <a:ext cx="8928992" cy="572356"/>
          </a:xfrm>
        </p:spPr>
        <p:txBody>
          <a:bodyPr>
            <a:normAutofit fontScale="90000"/>
          </a:bodyPr>
          <a:lstStyle/>
          <a:p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kodowanie arkuszy </a:t>
            </a:r>
            <a:r>
              <a:rPr lang="pl-PL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standardowycych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 zakresu języka polskiego, matematyki i poziomu rozszerzonego języka obcego</a:t>
            </a:r>
          </a:p>
        </p:txBody>
      </p:sp>
      <p:sp>
        <p:nvSpPr>
          <p:cNvPr id="32780" name="Text Box 14"/>
          <p:cNvSpPr txBox="1">
            <a:spLocks noChangeArrowheads="1"/>
          </p:cNvSpPr>
          <p:nvPr/>
        </p:nvSpPr>
        <p:spPr bwMode="auto">
          <a:xfrm>
            <a:off x="6588224" y="6165304"/>
            <a:ext cx="2392001" cy="307777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(</a:t>
            </a:r>
            <a:r>
              <a:rPr lang="pl-PL" dirty="0" smtClean="0"/>
              <a:t>VI, Procedura 6, p.2, 4m)</a:t>
            </a:r>
            <a:endParaRPr lang="pl-PL" dirty="0"/>
          </a:p>
        </p:txBody>
      </p:sp>
      <p:sp>
        <p:nvSpPr>
          <p:cNvPr id="32781" name="Text Box 11"/>
          <p:cNvSpPr txBox="1">
            <a:spLocks noChangeArrowheads="1"/>
          </p:cNvSpPr>
          <p:nvPr/>
        </p:nvSpPr>
        <p:spPr bwMode="auto">
          <a:xfrm>
            <a:off x="992286" y="908720"/>
            <a:ext cx="68916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l-PL" b="1" dirty="0" smtClean="0">
                <a:latin typeface="+mn-lt"/>
              </a:rPr>
              <a:t>Pola na zeszycie zadań, karcie rozwiązań zadań otwartych  </a:t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latin typeface="+mn-lt"/>
              </a:rPr>
              <a:t>i </a:t>
            </a:r>
            <a:r>
              <a:rPr lang="pl-PL" b="1" dirty="0">
                <a:latin typeface="+mn-lt"/>
              </a:rPr>
              <a:t>karcie </a:t>
            </a:r>
            <a:r>
              <a:rPr lang="pl-PL" b="1" dirty="0" smtClean="0">
                <a:latin typeface="+mn-lt"/>
              </a:rPr>
              <a:t>odpowiedzi, które należy wypełnić</a:t>
            </a:r>
            <a:r>
              <a:rPr lang="pl-PL" dirty="0" smtClean="0">
                <a:latin typeface="+mn-lt"/>
              </a:rPr>
              <a:t>.</a:t>
            </a:r>
            <a:endParaRPr lang="pl-PL" dirty="0">
              <a:latin typeface="+mn-lt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95536" y="6536377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Okręgowa Komisja Egzaminacyjna w Gdańsku, tel. (058) 320 55 92, e-mail: komisja@oke.gda.pl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02F610FC-2A23-418C-96EB-AF7BC5C51D6B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680168" y="4676943"/>
            <a:ext cx="4356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 przypadku uczniów uprawnionych do nieprzenoszenia zaznaczeń do zadań zamkniętych na kartę odpowiedzi lub/i do dostosowania kryteriów oceniania</a:t>
            </a:r>
            <a:endParaRPr lang="pl-P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9" y="1519868"/>
            <a:ext cx="3875885" cy="252028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a 4"/>
          <p:cNvSpPr/>
          <p:nvPr/>
        </p:nvSpPr>
        <p:spPr>
          <a:xfrm>
            <a:off x="141282" y="1772815"/>
            <a:ext cx="3926662" cy="867613"/>
          </a:xfrm>
          <a:prstGeom prst="ellipse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098" y="1519868"/>
            <a:ext cx="4488366" cy="234159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216024" y="3212976"/>
            <a:ext cx="2267744" cy="584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pl-PL" sz="1600" dirty="0">
                <a:latin typeface="Tahoma" pitchFamily="34" charset="0"/>
              </a:rPr>
              <a:t>Przykładowa pierwsza strona </a:t>
            </a:r>
            <a:r>
              <a:rPr lang="pl-PL" sz="1600" dirty="0" smtClean="0">
                <a:latin typeface="Tahoma" pitchFamily="34" charset="0"/>
              </a:rPr>
              <a:t>zeszytu zadań</a:t>
            </a:r>
            <a:endParaRPr lang="pl-PL" sz="1600" dirty="0">
              <a:latin typeface="Tahoma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302942" y="3068960"/>
            <a:ext cx="3149378" cy="584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pl-PL" sz="1600" dirty="0">
                <a:latin typeface="Tahoma" pitchFamily="34" charset="0"/>
              </a:rPr>
              <a:t>Przykładowa pierwsza strona </a:t>
            </a:r>
            <a:r>
              <a:rPr lang="pl-PL" sz="1600" dirty="0" smtClean="0">
                <a:latin typeface="Tahoma" pitchFamily="34" charset="0"/>
              </a:rPr>
              <a:t>karty rozwiązań zadań otwartych</a:t>
            </a:r>
            <a:endParaRPr lang="pl-PL" sz="1600" dirty="0">
              <a:latin typeface="Tahoma" pitchFamily="34" charset="0"/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4173304" y="2157722"/>
            <a:ext cx="4683016" cy="959096"/>
          </a:xfrm>
          <a:prstGeom prst="ellipse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52" y="4159188"/>
            <a:ext cx="3969361" cy="2366156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467544" y="5862464"/>
            <a:ext cx="1851206" cy="584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pl-PL" sz="1600" dirty="0">
                <a:latin typeface="Tahoma" pitchFamily="34" charset="0"/>
              </a:rPr>
              <a:t>Przykładowa </a:t>
            </a:r>
            <a:r>
              <a:rPr lang="pl-PL" sz="1600" dirty="0" smtClean="0">
                <a:latin typeface="Tahoma" pitchFamily="34" charset="0"/>
              </a:rPr>
              <a:t>karta</a:t>
            </a:r>
          </a:p>
          <a:p>
            <a:pPr algn="l" eaLnBrk="1" hangingPunct="1"/>
            <a:r>
              <a:rPr lang="pl-PL" sz="1600" dirty="0" smtClean="0">
                <a:latin typeface="Tahoma" pitchFamily="34" charset="0"/>
              </a:rPr>
              <a:t> </a:t>
            </a:r>
            <a:r>
              <a:rPr lang="pl-PL" sz="1600" dirty="0">
                <a:latin typeface="Tahoma" pitchFamily="34" charset="0"/>
              </a:rPr>
              <a:t>odpowiedzi</a:t>
            </a:r>
          </a:p>
        </p:txBody>
      </p:sp>
      <p:sp>
        <p:nvSpPr>
          <p:cNvPr id="17" name="Elipsa 16"/>
          <p:cNvSpPr/>
          <p:nvPr/>
        </p:nvSpPr>
        <p:spPr>
          <a:xfrm>
            <a:off x="1107375" y="5022305"/>
            <a:ext cx="3214824" cy="1406349"/>
          </a:xfrm>
          <a:prstGeom prst="ellipse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9209" name="Line 25"/>
          <p:cNvSpPr>
            <a:spLocks noChangeShapeType="1"/>
          </p:cNvSpPr>
          <p:nvPr/>
        </p:nvSpPr>
        <p:spPr bwMode="auto">
          <a:xfrm flipH="1" flipV="1">
            <a:off x="3419872" y="3505361"/>
            <a:ext cx="1728192" cy="1149441"/>
          </a:xfrm>
          <a:prstGeom prst="line">
            <a:avLst/>
          </a:prstGeom>
          <a:noFill/>
          <a:ln w="152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" name="Line 25"/>
          <p:cNvSpPr>
            <a:spLocks noChangeShapeType="1"/>
          </p:cNvSpPr>
          <p:nvPr/>
        </p:nvSpPr>
        <p:spPr bwMode="auto">
          <a:xfrm flipV="1">
            <a:off x="5292080" y="3600411"/>
            <a:ext cx="2336950" cy="992956"/>
          </a:xfrm>
          <a:prstGeom prst="line">
            <a:avLst/>
          </a:prstGeom>
          <a:noFill/>
          <a:ln w="152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 flipH="1">
            <a:off x="4114990" y="4716242"/>
            <a:ext cx="565178" cy="0"/>
          </a:xfrm>
          <a:prstGeom prst="line">
            <a:avLst/>
          </a:prstGeom>
          <a:noFill/>
          <a:ln w="152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8847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9108504" cy="103942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Czynności składające się </a:t>
            </a:r>
            <a:b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 kodowanie arkuszy egzaminacyjnych</a:t>
            </a:r>
            <a:b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 zakresu języka polskiego, matematyki i poziomu rozszerzonego języka obcego</a:t>
            </a:r>
            <a:endParaRPr lang="pl-PL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655197"/>
              </p:ext>
            </p:extLst>
          </p:nvPr>
        </p:nvGraphicFramePr>
        <p:xfrm>
          <a:off x="107504" y="1422491"/>
          <a:ext cx="8965109" cy="4782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070"/>
                <a:gridCol w="2948070"/>
                <a:gridCol w="3068969"/>
              </a:tblGrid>
              <a:tr h="759453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Na pierwszej stronie zeszytu zadań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Na karcie rozwiązań zadań otwartych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Na karcie odpowiedzi</a:t>
                      </a:r>
                      <a:endParaRPr lang="pl-PL" dirty="0"/>
                    </a:p>
                  </a:txBody>
                  <a:tcPr anchor="ctr"/>
                </a:tc>
              </a:tr>
              <a:tr h="824723">
                <a:tc>
                  <a:txBody>
                    <a:bodyPr/>
                    <a:lstStyle/>
                    <a:p>
                      <a:pPr marL="0" indent="0" algn="l"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pl-PL" sz="1500" dirty="0" smtClean="0"/>
                        <a:t>wpisanie trzyznakowego kodu zdającego </a:t>
                      </a:r>
                      <a:br>
                        <a:rPr lang="pl-PL" sz="1500" dirty="0" smtClean="0"/>
                      </a:br>
                      <a:r>
                        <a:rPr lang="pl-PL" sz="1500" dirty="0" smtClean="0"/>
                        <a:t>w odpowiednie pola </a:t>
                      </a:r>
                      <a:endParaRPr lang="pl-PL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500" dirty="0" smtClean="0"/>
                        <a:t>wpisanie trzyznakowego kodu zdającego </a:t>
                      </a:r>
                      <a:br>
                        <a:rPr lang="pl-PL" sz="1500" dirty="0" smtClean="0"/>
                      </a:br>
                      <a:r>
                        <a:rPr lang="pl-PL" sz="1500" dirty="0" smtClean="0"/>
                        <a:t>w odpowiednie pola </a:t>
                      </a:r>
                    </a:p>
                    <a:p>
                      <a:pPr marL="0" indent="0" algn="l"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endParaRPr lang="pl-PL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pl-PL" sz="1500" dirty="0" smtClean="0"/>
                        <a:t>wpisanie trzyznakowego kodu zdającego w odpowiednie pola </a:t>
                      </a:r>
                      <a:endParaRPr lang="pl-PL" sz="1500" dirty="0"/>
                    </a:p>
                  </a:txBody>
                  <a:tcPr anchor="ctr"/>
                </a:tc>
              </a:tr>
              <a:tr h="759453"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wpisanie numeru PESEL zdającego w odpowiednie pola</a:t>
                      </a:r>
                      <a:endParaRPr lang="pl-PL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 smtClean="0"/>
                        <a:t>wpisanie numeru PESEL zdającego w odpowiednie pola</a:t>
                      </a:r>
                      <a:endParaRPr lang="pl-PL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wpisanie numeru PESEL zdającego w odpowiednie pola</a:t>
                      </a:r>
                      <a:endParaRPr lang="pl-PL" sz="1500" dirty="0"/>
                    </a:p>
                  </a:txBody>
                  <a:tcPr anchor="ctr"/>
                </a:tc>
              </a:tr>
              <a:tr h="7594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 smtClean="0"/>
                        <a:t>naklejenie nalepki z kodem kreskowym ucznia w polu </a:t>
                      </a:r>
                      <a:br>
                        <a:rPr lang="pl-PL" sz="1500" dirty="0" smtClean="0"/>
                      </a:br>
                      <a:r>
                        <a:rPr lang="pl-PL" sz="1500" dirty="0" smtClean="0"/>
                        <a:t>na nią przeznaczonym</a:t>
                      </a:r>
                      <a:endParaRPr lang="pl-PL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 smtClean="0"/>
                        <a:t>naklejenie nalepki z kodem kreskowym ucznia w polu </a:t>
                      </a:r>
                      <a:br>
                        <a:rPr lang="pl-PL" sz="1500" dirty="0" smtClean="0"/>
                      </a:br>
                      <a:r>
                        <a:rPr lang="pl-PL" sz="1500" dirty="0" smtClean="0"/>
                        <a:t>na nią przeznaczonym</a:t>
                      </a:r>
                      <a:br>
                        <a:rPr lang="pl-PL" sz="1500" dirty="0" smtClean="0"/>
                      </a:br>
                      <a:endParaRPr lang="pl-PL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 smtClean="0"/>
                        <a:t>naklejenie nalepki z kodem kreskowym ucznia w polu </a:t>
                      </a:r>
                      <a:br>
                        <a:rPr lang="pl-PL" sz="1500" dirty="0" smtClean="0"/>
                      </a:br>
                      <a:r>
                        <a:rPr lang="pl-PL" sz="1500" dirty="0" smtClean="0"/>
                        <a:t>na nią przeznaczonym</a:t>
                      </a:r>
                      <a:endParaRPr lang="pl-PL" sz="1500" dirty="0"/>
                    </a:p>
                  </a:txBody>
                  <a:tcPr anchor="ctr"/>
                </a:tc>
              </a:tr>
              <a:tr h="759453"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Font typeface="Wingdings" pitchFamily="2" charset="2"/>
                        <a:buNone/>
                      </a:pPr>
                      <a:r>
                        <a:rPr lang="pl-PL" sz="1500" dirty="0" smtClean="0"/>
                        <a:t>zamalowanie okienka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itchFamily="2" charset="2"/>
                        <a:buChar char="ü"/>
                      </a:pPr>
                      <a:r>
                        <a:rPr lang="pl-PL" sz="1500" dirty="0" smtClean="0"/>
                        <a:t>„nieprzenoszenia zaznaczeń na kartę”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itchFamily="2" charset="2"/>
                        <a:buChar char="ü"/>
                      </a:pPr>
                      <a:r>
                        <a:rPr lang="pl-PL" sz="1500" dirty="0" smtClean="0"/>
                        <a:t>„dostosowania kryteriów oceniania”</a:t>
                      </a:r>
                      <a:endParaRPr lang="pl-PL" sz="15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Font typeface="Wingdings" pitchFamily="2" charset="2"/>
                        <a:buNone/>
                      </a:pPr>
                      <a:r>
                        <a:rPr lang="pl-PL" sz="1500" dirty="0" smtClean="0"/>
                        <a:t>zamalowanie okienka</a:t>
                      </a:r>
                    </a:p>
                    <a:p>
                      <a:pPr marL="0" indent="0">
                        <a:buClr>
                          <a:srgbClr val="FF0000"/>
                        </a:buClr>
                        <a:buFont typeface="Wingdings" pitchFamily="2" charset="2"/>
                        <a:buNone/>
                      </a:pPr>
                      <a:r>
                        <a:rPr lang="pl-PL" sz="1500" dirty="0" smtClean="0"/>
                        <a:t>„dostosowania kryteriów oceniania”</a:t>
                      </a:r>
                    </a:p>
                    <a:p>
                      <a:endParaRPr lang="pl-PL" sz="15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Font typeface="Wingdings" pitchFamily="2" charset="2"/>
                        <a:buNone/>
                      </a:pPr>
                      <a:r>
                        <a:rPr lang="pl-PL" sz="1500" dirty="0" smtClean="0"/>
                        <a:t>zamalowanie okienka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itchFamily="2" charset="2"/>
                        <a:buChar char="ü"/>
                      </a:pPr>
                      <a:r>
                        <a:rPr lang="pl-PL" sz="1500" dirty="0" smtClean="0"/>
                        <a:t>„nieprzenoszenia zaznaczeń na kartę”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itchFamily="2" charset="2"/>
                        <a:buChar char="ü"/>
                      </a:pPr>
                      <a:r>
                        <a:rPr lang="pl-PL" sz="1500" dirty="0" smtClean="0"/>
                        <a:t>„dostosowania kryteriów oceniania”</a:t>
                      </a:r>
                      <a:endParaRPr lang="pl-PL" sz="15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17712" y="6597352"/>
            <a:ext cx="2133600" cy="365125"/>
          </a:xfrm>
        </p:spPr>
        <p:txBody>
          <a:bodyPr/>
          <a:lstStyle/>
          <a:p>
            <a:fld id="{02F610FC-2A23-418C-96EB-AF7BC5C51D6B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769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1"/>
          <p:cNvSpPr>
            <a:spLocks noGrp="1"/>
          </p:cNvSpPr>
          <p:nvPr>
            <p:ph type="ftr" sz="quarter" idx="4294967295"/>
          </p:nvPr>
        </p:nvSpPr>
        <p:spPr>
          <a:xfrm>
            <a:off x="3203575" y="6308725"/>
            <a:ext cx="5940425" cy="5492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l-PL" smtClean="0">
              <a:latin typeface="Verdana" pitchFamily="34" charset="0"/>
            </a:endParaRPr>
          </a:p>
          <a:p>
            <a:pPr eaLnBrk="1" hangingPunct="1"/>
            <a:endParaRPr lang="en-US" smtClean="0">
              <a:latin typeface="Verdana" pitchFamily="34" charset="0"/>
            </a:endParaRPr>
          </a:p>
        </p:txBody>
      </p:sp>
      <p:sp>
        <p:nvSpPr>
          <p:cNvPr id="579586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404713"/>
            <a:ext cx="8640959" cy="1008063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kodowanie arkuszy egzaminacyjnych z matematyki</a:t>
            </a:r>
            <a:b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 2015 </a:t>
            </a:r>
            <a: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roku</a:t>
            </a:r>
          </a:p>
        </p:txBody>
      </p:sp>
      <p:sp>
        <p:nvSpPr>
          <p:cNvPr id="31750" name="Rectangle 3"/>
          <p:cNvSpPr>
            <a:spLocks noGrp="1"/>
          </p:cNvSpPr>
          <p:nvPr>
            <p:ph type="body" idx="4294967295"/>
          </p:nvPr>
        </p:nvSpPr>
        <p:spPr>
          <a:xfrm>
            <a:off x="251271" y="2420888"/>
            <a:ext cx="8785225" cy="2952328"/>
          </a:xfrm>
        </p:spPr>
        <p:txBody>
          <a:bodyPr>
            <a:normAutofit/>
          </a:bodyPr>
          <a:lstStyle/>
          <a:p>
            <a:pPr algn="ctr">
              <a:lnSpc>
                <a:spcPct val="125000"/>
              </a:lnSpc>
              <a:buFont typeface="Wingdings 3" pitchFamily="18" charset="2"/>
              <a:buNone/>
            </a:pPr>
            <a:r>
              <a:rPr lang="pl-PL" sz="2000" dirty="0" smtClean="0"/>
              <a:t>W przypadku arkusza z matematyki </a:t>
            </a:r>
          </a:p>
          <a:p>
            <a:pPr algn="ctr">
              <a:lnSpc>
                <a:spcPct val="125000"/>
              </a:lnSpc>
              <a:buFont typeface="Wingdings 3" pitchFamily="18" charset="2"/>
              <a:buNone/>
            </a:pPr>
            <a:r>
              <a:rPr lang="pl-PL" sz="2000" dirty="0" smtClean="0"/>
              <a:t>kodowaniu będą podlegać </a:t>
            </a:r>
          </a:p>
          <a:p>
            <a:pPr algn="ctr">
              <a:lnSpc>
                <a:spcPct val="125000"/>
              </a:lnSpc>
              <a:buFont typeface="Wingdings 3" pitchFamily="18" charset="2"/>
              <a:buNone/>
            </a:pPr>
            <a:r>
              <a:rPr lang="pl-PL" sz="2000" dirty="0" smtClean="0"/>
              <a:t>obie kartki </a:t>
            </a:r>
          </a:p>
          <a:p>
            <a:pPr algn="ctr">
              <a:lnSpc>
                <a:spcPct val="125000"/>
              </a:lnSpc>
              <a:buFont typeface="Wingdings 3" pitchFamily="18" charset="2"/>
              <a:buNone/>
            </a:pPr>
            <a:r>
              <a:rPr lang="pl-PL" sz="2000" dirty="0" smtClean="0"/>
              <a:t>przeznaczone na zapisanie zadań otwartych w karcie rozwiązań zadań otwartych.</a:t>
            </a:r>
          </a:p>
        </p:txBody>
      </p:sp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6359088" y="4849415"/>
            <a:ext cx="266696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1"/>
                </a:solidFill>
              </a:rPr>
              <a:t>(VI, </a:t>
            </a:r>
            <a:r>
              <a:rPr lang="pl-PL" sz="1400" b="1" dirty="0">
                <a:solidFill>
                  <a:schemeClr val="accent1"/>
                </a:solidFill>
              </a:rPr>
              <a:t>Procedura 6, </a:t>
            </a:r>
            <a:r>
              <a:rPr lang="pl-PL" sz="1400" b="1" dirty="0" smtClean="0">
                <a:solidFill>
                  <a:schemeClr val="accent1"/>
                </a:solidFill>
              </a:rPr>
              <a:t>p.2)</a:t>
            </a:r>
            <a:endParaRPr lang="pl-PL" sz="1400" b="1" dirty="0">
              <a:solidFill>
                <a:schemeClr val="accent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95536" y="6464369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Okręgowa Komisja Egzaminacyjna w Gdańsku, tel. (058) 320 55 92, e-mail: komisja@oke.gda.pl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7467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Struktura arkuszy dostosowanych </a:t>
            </a:r>
            <a:b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 wszystkich zakresów/poziomów</a:t>
            </a:r>
            <a:endParaRPr lang="pl-PL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23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23528" y="1844824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 smtClean="0"/>
          </a:p>
          <a:p>
            <a:pPr algn="ctr"/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Arkusze dostosowane</a:t>
            </a:r>
          </a:p>
          <a:p>
            <a:pPr algn="ctr"/>
            <a:endParaRPr lang="pl-PL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b="1" dirty="0"/>
              <a:t>niezależnie od zakresu/poziomu </a:t>
            </a:r>
            <a:r>
              <a:rPr lang="pl-PL" b="1" dirty="0" smtClean="0"/>
              <a:t>egzaminu</a:t>
            </a:r>
          </a:p>
          <a:p>
            <a:pPr algn="ctr"/>
            <a:endParaRPr lang="pl-PL" b="1" dirty="0"/>
          </a:p>
          <a:p>
            <a:pPr algn="ctr"/>
            <a:r>
              <a:rPr lang="pl-PL" dirty="0" smtClean="0"/>
              <a:t>składają się wyłącznie z zeszytu zadań i karty odpowiedzi. </a:t>
            </a:r>
            <a:endParaRPr lang="pl-PL" dirty="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588224" y="4653136"/>
            <a:ext cx="2141932" cy="307777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(</a:t>
            </a:r>
            <a:r>
              <a:rPr lang="pl-PL" dirty="0" smtClean="0"/>
              <a:t>VI, Procedura 9, p.6b)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6971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99992" y="408372"/>
            <a:ext cx="3970784" cy="1039427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Brak 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nalepek </a:t>
            </a:r>
            <a:b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 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kodem kreskowym 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numerem pesel ucznia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24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683568" y="2276872"/>
            <a:ext cx="82089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dirty="0"/>
              <a:t>w przypadku arkuszy zdających mających obowiązek przenoszenia zaznaczeń do zadań zamkniętych na kartę odpowiedzi </a:t>
            </a:r>
            <a:endParaRPr lang="pl-PL" dirty="0" smtClean="0"/>
          </a:p>
          <a:p>
            <a:endParaRPr lang="pl-PL" sz="1200" dirty="0" smtClean="0"/>
          </a:p>
          <a:p>
            <a:pPr marL="1076325">
              <a:tabLst>
                <a:tab pos="8077200" algn="l"/>
              </a:tabLst>
            </a:pPr>
            <a:r>
              <a:rPr lang="pl-PL" dirty="0" smtClean="0"/>
              <a:t>wpisać </a:t>
            </a:r>
            <a:r>
              <a:rPr lang="pl-PL" dirty="0"/>
              <a:t>w miejsce przeznaczone na tę nalepkę </a:t>
            </a:r>
            <a:r>
              <a:rPr lang="pl-PL" dirty="0" smtClean="0"/>
              <a:t>odręcznie </a:t>
            </a:r>
            <a:r>
              <a:rPr lang="pl-PL" dirty="0"/>
              <a:t>numer PESEL zdającego oraz numer identyfikacyjny </a:t>
            </a:r>
            <a:r>
              <a:rPr lang="pl-PL" dirty="0" smtClean="0"/>
              <a:t>szkoły</a:t>
            </a:r>
          </a:p>
          <a:p>
            <a:endParaRPr lang="pl-PL" dirty="0"/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dirty="0" smtClean="0"/>
              <a:t>w </a:t>
            </a:r>
            <a:r>
              <a:rPr lang="pl-PL" dirty="0"/>
              <a:t>przypadku arkuszy zdających uprawnionych do nieprzenoszenia zaznaczeń do zadań zamkniętych na kartę odpowiedzi </a:t>
            </a:r>
            <a:endParaRPr lang="pl-PL" dirty="0" smtClean="0"/>
          </a:p>
          <a:p>
            <a:endParaRPr lang="pl-PL" sz="1200" dirty="0"/>
          </a:p>
          <a:p>
            <a:pPr marL="1076325"/>
            <a:r>
              <a:rPr lang="pl-PL" dirty="0" smtClean="0"/>
              <a:t>w </a:t>
            </a:r>
            <a:r>
              <a:rPr lang="pl-PL" dirty="0"/>
              <a:t>miejscu przeznaczonym na nalepkę </a:t>
            </a:r>
            <a:r>
              <a:rPr lang="pl-PL" dirty="0" smtClean="0"/>
              <a:t>ucznia nakleić </a:t>
            </a:r>
            <a:r>
              <a:rPr lang="pl-PL" dirty="0"/>
              <a:t>nalepkę </a:t>
            </a:r>
            <a:r>
              <a:rPr lang="pl-PL" dirty="0" smtClean="0"/>
              <a:t>z </a:t>
            </a:r>
            <a:r>
              <a:rPr lang="pl-PL" dirty="0"/>
              <a:t>kodem kreskowym szkoły </a:t>
            </a:r>
            <a:r>
              <a:rPr lang="pl-PL" dirty="0" smtClean="0"/>
              <a:t>(</a:t>
            </a:r>
            <a:r>
              <a:rPr lang="pl-PL" sz="1400" dirty="0" smtClean="0"/>
              <a:t>jeśli </a:t>
            </a:r>
            <a:r>
              <a:rPr lang="pl-PL" sz="1400" dirty="0"/>
              <a:t>brakuje – wpisać numer identyfikacyjny szkoły </a:t>
            </a:r>
            <a:r>
              <a:rPr lang="pl-PL" sz="1400" dirty="0" smtClean="0"/>
              <a:t>odręcznie</a:t>
            </a:r>
            <a:r>
              <a:rPr lang="pl-PL" dirty="0" smtClean="0"/>
              <a:t>)i </a:t>
            </a:r>
            <a:r>
              <a:rPr lang="pl-PL" dirty="0"/>
              <a:t>wpisać odręcznie numer PESEL </a:t>
            </a:r>
            <a:r>
              <a:rPr lang="pl-PL" dirty="0" smtClean="0"/>
              <a:t>zdającego</a:t>
            </a:r>
            <a:r>
              <a:rPr lang="pl-PL" dirty="0"/>
              <a:t>.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95536" y="170080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razie braku nalepek  z kodem kreskowym i numerem PESEL ucznia </a:t>
            </a:r>
            <a:r>
              <a:rPr lang="pl-PL" b="1" dirty="0" smtClean="0"/>
              <a:t>należy </a:t>
            </a:r>
            <a:endParaRPr lang="pl-PL" b="1" dirty="0"/>
          </a:p>
        </p:txBody>
      </p:sp>
      <p:sp>
        <p:nvSpPr>
          <p:cNvPr id="7" name="Strzałka zakrzywiona w prawo 6"/>
          <p:cNvSpPr/>
          <p:nvPr/>
        </p:nvSpPr>
        <p:spPr>
          <a:xfrm>
            <a:off x="1403648" y="2852936"/>
            <a:ext cx="360040" cy="720080"/>
          </a:xfrm>
          <a:prstGeom prst="curved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trzałka zakrzywiona w prawo 7"/>
          <p:cNvSpPr/>
          <p:nvPr/>
        </p:nvSpPr>
        <p:spPr>
          <a:xfrm>
            <a:off x="1403648" y="4437112"/>
            <a:ext cx="360040" cy="720080"/>
          </a:xfrm>
          <a:prstGeom prst="curved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12871"/>
            <a:ext cx="3024335" cy="124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21"/>
          <p:cNvSpPr>
            <a:spLocks noChangeArrowheads="1"/>
          </p:cNvSpPr>
          <p:nvPr/>
        </p:nvSpPr>
        <p:spPr bwMode="auto">
          <a:xfrm flipH="1">
            <a:off x="3779912" y="469149"/>
            <a:ext cx="288032" cy="9366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3">
              <a:lumMod val="50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611560" y="5661248"/>
            <a:ext cx="79928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razie braki jednej nalepki w sposób opisany powyżej </a:t>
            </a:r>
            <a:r>
              <a:rPr lang="pl-PL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postępować </a:t>
            </a:r>
          </a:p>
          <a:p>
            <a:pPr algn="ctr"/>
            <a:r>
              <a:rPr lang="pl-PL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 </a:t>
            </a:r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kodowaniu pierwszej strony arkusza.</a:t>
            </a: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7453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 animBg="1"/>
      <p:bldP spid="8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0672" cy="1039427"/>
          </a:xfrm>
        </p:spPr>
        <p:txBody>
          <a:bodyPr>
            <a:normAutofit/>
          </a:bodyPr>
          <a:lstStyle/>
          <a:p>
            <a: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Zasady kodowania </a:t>
            </a:r>
            <a: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arkuszy </a:t>
            </a:r>
            <a: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egzaminacyjnych </a:t>
            </a:r>
            <a:b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 </a:t>
            </a:r>
            <a: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2015 roku</a:t>
            </a:r>
            <a:endParaRPr lang="pl-PL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256592"/>
              </p:ext>
            </p:extLst>
          </p:nvPr>
        </p:nvGraphicFramePr>
        <p:xfrm>
          <a:off x="107504" y="1589204"/>
          <a:ext cx="8928992" cy="5218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536504"/>
              </a:tblGrid>
              <a:tr h="506302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którzy kodują arkusze samodzielnie</a:t>
                      </a:r>
                      <a:endParaRPr lang="pl-PL" dirty="0"/>
                    </a:p>
                  </a:txBody>
                  <a:tcPr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których arkusze kodują członkowie ZN</a:t>
                      </a:r>
                      <a:endParaRPr lang="pl-PL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6302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rozwiązujący zadania z arkuszy</a:t>
                      </a:r>
                      <a:r>
                        <a:rPr lang="pl-PL" sz="1600" baseline="0" dirty="0" smtClean="0"/>
                        <a:t> </a:t>
                      </a:r>
                      <a:r>
                        <a:rPr lang="pl-PL" sz="1600" dirty="0" smtClean="0"/>
                        <a:t>standardowych i niekorzystający </a:t>
                      </a:r>
                      <a:br>
                        <a:rPr lang="pl-PL" sz="1600" dirty="0" smtClean="0"/>
                      </a:br>
                      <a:r>
                        <a:rPr lang="pl-PL" sz="1600" dirty="0" smtClean="0"/>
                        <a:t>z dostosowania warunków egzaminu</a:t>
                      </a:r>
                      <a:endParaRPr lang="pl-PL" sz="1600" dirty="0"/>
                    </a:p>
                  </a:txBody>
                  <a:tcPr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40000"/>
                        </a:spcBef>
                        <a:buClr>
                          <a:schemeClr val="bg2">
                            <a:lumMod val="75000"/>
                          </a:schemeClr>
                        </a:buClr>
                        <a:buSzPct val="100000"/>
                        <a:buFont typeface="Arial" pitchFamily="34" charset="0"/>
                        <a:buNone/>
                      </a:pPr>
                      <a:r>
                        <a:rPr lang="pl-PL" sz="1600" b="0" dirty="0" smtClean="0"/>
                        <a:t>rozwiązujący zadania z arkuszy</a:t>
                      </a:r>
                      <a:r>
                        <a:rPr lang="pl-PL" sz="1600" b="0" baseline="0" dirty="0" smtClean="0"/>
                        <a:t> </a:t>
                      </a:r>
                      <a:r>
                        <a:rPr lang="pl-PL" sz="1600" b="0" dirty="0" smtClean="0"/>
                        <a:t>dostosowanych G2, G4, G5, G6, G7, G8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6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 smtClean="0"/>
                        <a:t>z zaburzeniami komunikacji językowej</a:t>
                      </a:r>
                      <a:endParaRPr lang="pl-PL" sz="1600" dirty="0"/>
                    </a:p>
                  </a:txBody>
                  <a:tcPr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 smtClean="0"/>
                        <a:t>ze specyficznymi trudnościami </a:t>
                      </a:r>
                      <a:br>
                        <a:rPr lang="pl-PL" sz="1600" b="0" dirty="0" smtClean="0"/>
                      </a:br>
                      <a:r>
                        <a:rPr lang="pl-PL" sz="1600" b="0" dirty="0" smtClean="0"/>
                        <a:t>w uczeniu się</a:t>
                      </a:r>
                      <a:endParaRPr lang="pl-PL" sz="160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6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 smtClean="0"/>
                        <a:t>mający trudności adaptacyjne związane </a:t>
                      </a:r>
                      <a:br>
                        <a:rPr lang="pl-PL" sz="1600" b="0" dirty="0" smtClean="0"/>
                      </a:br>
                      <a:r>
                        <a:rPr lang="pl-PL" sz="1600" b="0" dirty="0" smtClean="0"/>
                        <a:t>z wcześniejszym kształceniem</a:t>
                      </a:r>
                      <a:r>
                        <a:rPr lang="pl-PL" sz="1600" dirty="0" smtClean="0"/>
                        <a:t>  </a:t>
                      </a:r>
                      <a:r>
                        <a:rPr lang="pl-PL" sz="1600" b="0" dirty="0" smtClean="0"/>
                        <a:t>za granicą</a:t>
                      </a:r>
                      <a:endParaRPr lang="pl-PL" sz="1600" dirty="0"/>
                    </a:p>
                  </a:txBody>
                  <a:tcPr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 smtClean="0"/>
                        <a:t> z afazją    </a:t>
                      </a:r>
                      <a:endParaRPr lang="pl-PL" sz="160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6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 smtClean="0"/>
                        <a:t>znajdujący się w sytuacji kryzysowej </a:t>
                      </a:r>
                      <a:br>
                        <a:rPr lang="pl-PL" sz="1600" b="0" dirty="0" smtClean="0"/>
                      </a:br>
                      <a:r>
                        <a:rPr lang="pl-PL" sz="1600" b="0" dirty="0" smtClean="0"/>
                        <a:t>lub traumatycznej</a:t>
                      </a:r>
                      <a:endParaRPr lang="pl-PL" sz="1600" dirty="0"/>
                    </a:p>
                  </a:txBody>
                  <a:tcPr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 smtClean="0"/>
                        <a:t>z czasową niesprawnością rąk</a:t>
                      </a:r>
                      <a:endParaRPr lang="pl-PL" sz="160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6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 smtClean="0"/>
                        <a:t>niedostosowani społecznie lub zagrożeni niedostosowaniem społecznym</a:t>
                      </a:r>
                      <a:endParaRPr lang="pl-PL" sz="1600" dirty="0"/>
                    </a:p>
                  </a:txBody>
                  <a:tcPr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 smtClean="0"/>
                        <a:t>niepełnosprawni  ruchowo </a:t>
                      </a:r>
                      <a:endParaRPr lang="pl-PL" sz="160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6302">
                <a:tc>
                  <a:txBody>
                    <a:bodyPr/>
                    <a:lstStyle/>
                    <a:p>
                      <a:r>
                        <a:rPr lang="pl-PL" sz="1600" b="0" dirty="0" smtClean="0"/>
                        <a:t>z przewlekłymi chorobami </a:t>
                      </a:r>
                      <a:endParaRPr lang="pl-PL" sz="1600" dirty="0"/>
                    </a:p>
                  </a:txBody>
                  <a:tcPr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zdający egzamin z nauczycielem wspomagającym niezależnie od typu arkusza</a:t>
                      </a:r>
                      <a:r>
                        <a:rPr lang="pl-PL" sz="1600" baseline="0" dirty="0" smtClean="0"/>
                        <a:t> i rodzaju dysfunkcji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6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 smtClean="0"/>
                        <a:t>chorzy lub niesprawni czasowo</a:t>
                      </a:r>
                      <a:endParaRPr lang="pl-PL" sz="1600" dirty="0"/>
                    </a:p>
                  </a:txBody>
                  <a:tcPr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z niepełnosprawnościami</a:t>
                      </a:r>
                      <a:r>
                        <a:rPr lang="pl-PL" sz="1600" baseline="0" dirty="0" smtClean="0"/>
                        <a:t> sprzężonymi</a:t>
                      </a:r>
                      <a:endParaRPr lang="pl-PL" sz="160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614864" y="6520259"/>
            <a:ext cx="2133600" cy="365125"/>
          </a:xfrm>
        </p:spPr>
        <p:txBody>
          <a:bodyPr/>
          <a:lstStyle/>
          <a:p>
            <a:fld id="{02F610FC-2A23-418C-96EB-AF7BC5C51D6B}" type="slidenum">
              <a:rPr lang="pl-PL" smtClean="0"/>
              <a:t>25</a:t>
            </a:fld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7544" y="1240088"/>
            <a:ext cx="8208912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Grupy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uczniów,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718742" y="6011415"/>
            <a:ext cx="2274982" cy="307777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(</a:t>
            </a:r>
            <a:r>
              <a:rPr lang="pl-PL" dirty="0" smtClean="0"/>
              <a:t>VI, Procedura 12.2, p.8)</a:t>
            </a:r>
            <a:endParaRPr lang="pl-PL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05348" y="312911"/>
            <a:ext cx="2023310" cy="307777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(</a:t>
            </a:r>
            <a:r>
              <a:rPr lang="pl-PL" dirty="0" smtClean="0"/>
              <a:t>VI, Procedura 6, p.2)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2944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kartA</a:t>
            </a:r>
            <a: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rozwiązań zadań </a:t>
            </a:r>
            <a: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otwartych</a:t>
            </a:r>
            <a:b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 arkuszach  standardowych</a:t>
            </a:r>
            <a:endParaRPr lang="pl-PL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26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23528" y="1916832"/>
            <a:ext cx="864096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Przed rozpoczęciem pracy z arkuszem standardowym</a:t>
            </a:r>
          </a:p>
          <a:p>
            <a:pPr algn="ctr"/>
            <a:r>
              <a:rPr lang="pl-PL" sz="2000" b="1" dirty="0"/>
              <a:t>z zakresu języka polskiego, matematyki </a:t>
            </a:r>
            <a:br>
              <a:rPr lang="pl-PL" sz="2000" b="1" dirty="0"/>
            </a:br>
            <a:r>
              <a:rPr lang="pl-PL" sz="2000" b="1" dirty="0"/>
              <a:t>i języka obcego nowożytnego na poziomie rozszerzonym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następuje </a:t>
            </a: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wyrwanie ze środka arkusza </a:t>
            </a:r>
          </a:p>
          <a:p>
            <a:pPr algn="ctr"/>
            <a:r>
              <a:rPr lang="pl-PL" dirty="0" smtClean="0"/>
              <a:t>czterostronicowej karty rozwiązań zadań otwartych wraz z kartą odpowiedzi </a:t>
            </a:r>
            <a:r>
              <a:rPr lang="pl-PL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 ich rozdzielania </a:t>
            </a:r>
          </a:p>
          <a:p>
            <a:pPr algn="ctr"/>
            <a:endParaRPr lang="pl-PL" sz="10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dirty="0" smtClean="0"/>
              <a:t>samodzielnie przez  zdających niekorzystających z dostosowań 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dirty="0" smtClean="0"/>
              <a:t>z pomocą członków ZN w przypadku zdających </a:t>
            </a:r>
          </a:p>
          <a:p>
            <a:pPr marL="3230563" indent="-274638">
              <a:buClr>
                <a:schemeClr val="accent6"/>
              </a:buClr>
              <a:buFont typeface="Wingdings" pitchFamily="2" charset="2"/>
              <a:buChar char="ü"/>
            </a:pPr>
            <a:r>
              <a:rPr lang="pl-PL" dirty="0" smtClean="0"/>
              <a:t>niepełnosprawnych ruchowo</a:t>
            </a:r>
          </a:p>
          <a:p>
            <a:pPr marL="3230563" indent="-274638">
              <a:buClr>
                <a:schemeClr val="accent6"/>
              </a:buClr>
              <a:buFont typeface="Wingdings" pitchFamily="2" charset="2"/>
              <a:buChar char="ü"/>
            </a:pPr>
            <a:r>
              <a:rPr lang="pl-PL" dirty="0" smtClean="0"/>
              <a:t>z czasową niesprawnością rąk</a:t>
            </a:r>
          </a:p>
          <a:p>
            <a:pPr marL="3230563" indent="-274638">
              <a:buClr>
                <a:schemeClr val="accent6"/>
              </a:buClr>
              <a:buFont typeface="Wingdings" pitchFamily="2" charset="2"/>
              <a:buChar char="ü"/>
            </a:pPr>
            <a:r>
              <a:rPr lang="pl-PL" dirty="0" smtClean="0"/>
              <a:t>z afazją </a:t>
            </a:r>
          </a:p>
          <a:p>
            <a:pPr marL="3230563" indent="-274638">
              <a:buClr>
                <a:schemeClr val="accent6"/>
              </a:buClr>
              <a:buFont typeface="Wingdings" pitchFamily="2" charset="2"/>
              <a:buChar char="ü"/>
            </a:pPr>
            <a:r>
              <a:rPr lang="pl-PL" dirty="0" smtClean="0"/>
              <a:t>ze specyficznymi trudnościami w uczeniu się.</a:t>
            </a:r>
          </a:p>
          <a:p>
            <a:endParaRPr lang="pl-PL" dirty="0"/>
          </a:p>
          <a:p>
            <a:endParaRPr lang="pl-PL" dirty="0" smtClean="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672082" y="6063678"/>
            <a:ext cx="2141932" cy="307777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(</a:t>
            </a:r>
            <a:r>
              <a:rPr lang="pl-PL" dirty="0" smtClean="0"/>
              <a:t>VI, Procedura 9, p.6b)</a:t>
            </a:r>
            <a:endParaRPr lang="pl-PL" dirty="0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1259632" y="2276872"/>
            <a:ext cx="691276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069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655638"/>
            <a:ext cx="8424863" cy="612775"/>
          </a:xfrm>
        </p:spPr>
        <p:txBody>
          <a:bodyPr anchor="b">
            <a:noAutofit/>
          </a:bodyPr>
          <a:lstStyle/>
          <a:p>
            <a:pPr marL="0" indent="0">
              <a:defRPr/>
            </a:pP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Zaznaczanie odpowiedzi </a:t>
            </a:r>
            <a:b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 zadań zamkniętych (1)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323528" y="1630541"/>
            <a:ext cx="78501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660033"/>
              </a:buClr>
              <a:buFont typeface="Wingdings" pitchFamily="2" charset="2"/>
              <a:buNone/>
            </a:pPr>
            <a:r>
              <a:rPr lang="pl-PL" dirty="0"/>
              <a:t>Prawo do zaznaczania odpowiedzi do zadań zamkniętych </a:t>
            </a:r>
            <a:r>
              <a:rPr lang="pl-PL" b="1" dirty="0"/>
              <a:t>wyłącznie w </a:t>
            </a:r>
            <a:r>
              <a:rPr lang="pl-PL" b="1" dirty="0" smtClean="0"/>
              <a:t>zeszycie </a:t>
            </a:r>
            <a:r>
              <a:rPr lang="pl-PL" b="1" dirty="0"/>
              <a:t>zadań</a:t>
            </a:r>
            <a:r>
              <a:rPr lang="pl-PL" dirty="0"/>
              <a:t> mają uczniowie </a:t>
            </a:r>
            <a:r>
              <a:rPr lang="pl-PL" b="1" dirty="0">
                <a:solidFill>
                  <a:srgbClr val="B00000"/>
                </a:solidFill>
              </a:rPr>
              <a:t> </a:t>
            </a:r>
          </a:p>
        </p:txBody>
      </p:sp>
      <p:sp>
        <p:nvSpPr>
          <p:cNvPr id="324614" name="Text Box 6"/>
          <p:cNvSpPr txBox="1">
            <a:spLocks noChangeArrowheads="1"/>
          </p:cNvSpPr>
          <p:nvPr/>
        </p:nvSpPr>
        <p:spPr bwMode="auto">
          <a:xfrm>
            <a:off x="971600" y="5731718"/>
            <a:ext cx="76692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Clr>
                <a:srgbClr val="660033"/>
              </a:buClr>
              <a:buSzPct val="130000"/>
              <a:buFont typeface="Symbol" pitchFamily="18" charset="2"/>
              <a:buNone/>
            </a:pPr>
            <a:r>
              <a:rPr lang="pl-PL" sz="1600" i="1" dirty="0"/>
              <a:t>Zaznaczenia ucznia z </a:t>
            </a:r>
            <a:r>
              <a:rPr lang="pl-PL" sz="1600" i="1" dirty="0" smtClean="0"/>
              <a:t>zeszytu </a:t>
            </a:r>
            <a:r>
              <a:rPr lang="pl-PL" sz="1600" i="1" dirty="0"/>
              <a:t>zadań na kartę odpowiedzi przenosi egzaminator </a:t>
            </a:r>
            <a:r>
              <a:rPr lang="pl-PL" sz="1600" i="1" dirty="0" smtClean="0"/>
              <a:t>zewnętrzny</a:t>
            </a:r>
            <a:endParaRPr lang="pl-PL" sz="1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4615" name="Rectangle 7"/>
          <p:cNvSpPr>
            <a:spLocks noChangeArrowheads="1"/>
          </p:cNvSpPr>
          <p:nvPr/>
        </p:nvSpPr>
        <p:spPr bwMode="auto">
          <a:xfrm>
            <a:off x="7409453" y="1196752"/>
            <a:ext cx="1386918" cy="307777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accent1"/>
                </a:solidFill>
              </a:rPr>
              <a:t>(IV, Tabela 1.)</a:t>
            </a: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722313" y="2278063"/>
            <a:ext cx="7089775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193675" algn="l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latin typeface="Tahoma" pitchFamily="34" charset="0"/>
              </a:rPr>
              <a:t> </a:t>
            </a:r>
            <a:r>
              <a:rPr lang="pl-PL" sz="2000" dirty="0" smtClean="0">
                <a:latin typeface="Tahoma" pitchFamily="34" charset="0"/>
              </a:rPr>
              <a:t> </a:t>
            </a:r>
            <a:r>
              <a:rPr lang="pl-PL" dirty="0" smtClean="0"/>
              <a:t>z </a:t>
            </a:r>
            <a:r>
              <a:rPr lang="pl-PL" dirty="0"/>
              <a:t>upośledzeniem umysłowym w stopniu lekkim (</a:t>
            </a:r>
            <a:r>
              <a:rPr lang="pl-PL" b="1" dirty="0">
                <a:solidFill>
                  <a:srgbClr val="0C59B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G8</a:t>
            </a:r>
            <a:r>
              <a:rPr lang="pl-PL" dirty="0"/>
              <a:t>)</a:t>
            </a:r>
          </a:p>
          <a:p>
            <a:pPr marL="285750" indent="-193675" algn="l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dirty="0" smtClean="0"/>
              <a:t>  niesłyszący </a:t>
            </a:r>
            <a:r>
              <a:rPr lang="pl-PL" dirty="0"/>
              <a:t>i słabosłyszący (</a:t>
            </a:r>
            <a:r>
              <a:rPr lang="pl-PL" b="1" dirty="0">
                <a:solidFill>
                  <a:srgbClr val="0C59B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G7</a:t>
            </a:r>
            <a:r>
              <a:rPr lang="pl-PL" dirty="0"/>
              <a:t>)</a:t>
            </a:r>
          </a:p>
          <a:p>
            <a:pPr marL="285750" indent="-193675" algn="l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 smtClean="0"/>
              <a:t>   </a:t>
            </a:r>
            <a:r>
              <a:rPr lang="pl-PL" dirty="0"/>
              <a:t>słabowidzący (</a:t>
            </a:r>
            <a:r>
              <a:rPr lang="pl-PL" b="1" dirty="0">
                <a:solidFill>
                  <a:srgbClr val="0C59B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G4, G5</a:t>
            </a:r>
            <a:r>
              <a:rPr lang="pl-PL" dirty="0"/>
              <a:t>)</a:t>
            </a:r>
          </a:p>
          <a:p>
            <a:pPr marL="285750" indent="-193675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dirty="0" smtClean="0"/>
              <a:t>  </a:t>
            </a:r>
            <a:r>
              <a:rPr lang="pl-PL" dirty="0"/>
              <a:t>z autyzmem, w tym z zespołem </a:t>
            </a:r>
            <a:r>
              <a:rPr lang="pl-PL" dirty="0" err="1"/>
              <a:t>Aspergera</a:t>
            </a:r>
            <a:r>
              <a:rPr lang="pl-PL" dirty="0"/>
              <a:t> (</a:t>
            </a:r>
            <a:r>
              <a:rPr lang="pl-PL" b="1" dirty="0">
                <a:solidFill>
                  <a:srgbClr val="0C59B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G2</a:t>
            </a:r>
            <a:r>
              <a:rPr lang="pl-PL" dirty="0" smtClean="0"/>
              <a:t>)</a:t>
            </a:r>
          </a:p>
          <a:p>
            <a:pPr marL="285750" indent="-193675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 smtClean="0"/>
              <a:t>   niepełnosprawni </a:t>
            </a:r>
            <a:r>
              <a:rPr lang="pl-PL" dirty="0"/>
              <a:t>ruchowo (</a:t>
            </a:r>
            <a:r>
              <a:rPr lang="pl-PL" b="1" dirty="0">
                <a:solidFill>
                  <a:srgbClr val="0C59B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G1</a:t>
            </a:r>
            <a:r>
              <a:rPr lang="pl-PL" dirty="0"/>
              <a:t>) </a:t>
            </a:r>
          </a:p>
          <a:p>
            <a:pPr marL="285750" indent="-193675" algn="l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dirty="0" smtClean="0"/>
              <a:t>  z </a:t>
            </a:r>
            <a:r>
              <a:rPr lang="pl-PL" dirty="0"/>
              <a:t>czasową niesprawnością rąk (</a:t>
            </a:r>
            <a:r>
              <a:rPr lang="pl-PL" b="1" dirty="0">
                <a:solidFill>
                  <a:srgbClr val="0C59B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G1</a:t>
            </a:r>
            <a:r>
              <a:rPr lang="pl-PL" dirty="0"/>
              <a:t>)</a:t>
            </a:r>
          </a:p>
          <a:p>
            <a:pPr marL="285750" indent="-193675" algn="l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dirty="0" smtClean="0"/>
              <a:t>  ze </a:t>
            </a:r>
            <a:r>
              <a:rPr lang="pl-PL" dirty="0"/>
              <a:t>specyficznymi trudnościami w uczeniu się (</a:t>
            </a:r>
            <a:r>
              <a:rPr lang="pl-PL" b="1" dirty="0">
                <a:solidFill>
                  <a:srgbClr val="0C59B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G1</a:t>
            </a:r>
            <a:r>
              <a:rPr lang="pl-PL" dirty="0" smtClean="0"/>
              <a:t>)</a:t>
            </a:r>
          </a:p>
          <a:p>
            <a:pPr marL="285750" indent="-193675" algn="l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dirty="0" smtClean="0"/>
              <a:t>  z afazją (</a:t>
            </a:r>
            <a:r>
              <a:rPr lang="pl-PL" b="1" dirty="0">
                <a:solidFill>
                  <a:srgbClr val="0C59B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G1</a:t>
            </a:r>
            <a:r>
              <a:rPr lang="pl-PL" dirty="0" smtClean="0"/>
              <a:t>). 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95536" y="6448251"/>
            <a:ext cx="7632848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27</a:t>
            </a:fld>
            <a:endParaRPr lang="pl-PL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532440" y="5538936"/>
            <a:ext cx="4127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None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endParaRPr lang="pl-PL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1979712" y="5733256"/>
            <a:ext cx="6816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395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4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4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4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4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4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46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46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4" grpId="0"/>
      <p:bldP spid="32461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655638"/>
            <a:ext cx="8424863" cy="612775"/>
          </a:xfrm>
        </p:spPr>
        <p:txBody>
          <a:bodyPr anchor="b">
            <a:noAutofit/>
          </a:bodyPr>
          <a:lstStyle/>
          <a:p>
            <a:pPr marL="0" indent="0">
              <a:defRPr/>
            </a:pP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Zaznaczanie odpowiedzi </a:t>
            </a:r>
            <a:b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 zadań zamkniętych 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(2)</a:t>
            </a: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323528" y="2062589"/>
            <a:ext cx="85689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rgbClr val="660033"/>
              </a:buClr>
              <a:buFont typeface="Wingdings" pitchFamily="2" charset="2"/>
              <a:buNone/>
            </a:pPr>
            <a:r>
              <a:rPr lang="pl-PL" dirty="0" smtClean="0"/>
              <a:t>Obowiązek </a:t>
            </a:r>
            <a:r>
              <a:rPr lang="pl-PL" b="1" dirty="0" smtClean="0"/>
              <a:t>przenoszenia</a:t>
            </a:r>
            <a:r>
              <a:rPr lang="pl-PL" dirty="0" smtClean="0"/>
              <a:t> </a:t>
            </a:r>
            <a:r>
              <a:rPr lang="pl-PL" dirty="0"/>
              <a:t>odpowiedzi do zadań zamkniętych </a:t>
            </a:r>
            <a:r>
              <a:rPr lang="pl-PL" b="1" dirty="0" smtClean="0"/>
              <a:t>na kartę odpowiedzi </a:t>
            </a:r>
            <a:r>
              <a:rPr lang="pl-PL" dirty="0" smtClean="0"/>
              <a:t>mają </a:t>
            </a:r>
            <a:r>
              <a:rPr lang="pl-PL" dirty="0"/>
              <a:t>uczniowie </a:t>
            </a:r>
            <a:r>
              <a:rPr lang="pl-PL" b="1" dirty="0">
                <a:solidFill>
                  <a:srgbClr val="B00000"/>
                </a:solidFill>
              </a:rPr>
              <a:t> </a:t>
            </a:r>
          </a:p>
        </p:txBody>
      </p:sp>
      <p:sp>
        <p:nvSpPr>
          <p:cNvPr id="324615" name="Rectangle 7"/>
          <p:cNvSpPr>
            <a:spLocks noChangeArrowheads="1"/>
          </p:cNvSpPr>
          <p:nvPr/>
        </p:nvSpPr>
        <p:spPr bwMode="auto">
          <a:xfrm>
            <a:off x="7236296" y="5373216"/>
            <a:ext cx="1386918" cy="307777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accent1"/>
                </a:solidFill>
              </a:rPr>
              <a:t>(IV, Tabela 1.)</a:t>
            </a: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722313" y="2790214"/>
            <a:ext cx="8074058" cy="303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193675" algn="l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latin typeface="Tahoma" pitchFamily="34" charset="0"/>
              </a:rPr>
              <a:t> </a:t>
            </a:r>
            <a:r>
              <a:rPr lang="pl-PL" sz="2000" dirty="0" smtClean="0">
                <a:latin typeface="Tahoma" pitchFamily="34" charset="0"/>
              </a:rPr>
              <a:t> </a:t>
            </a:r>
            <a:r>
              <a:rPr lang="pl-PL" dirty="0" smtClean="0"/>
              <a:t>niekorzystający z dostosowania warunków egzaminacyjnych (</a:t>
            </a:r>
            <a:r>
              <a:rPr lang="pl-PL" b="1" dirty="0" smtClean="0">
                <a:solidFill>
                  <a:srgbClr val="0C59B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G1</a:t>
            </a:r>
            <a:r>
              <a:rPr lang="pl-PL" dirty="0" smtClean="0"/>
              <a:t>)</a:t>
            </a:r>
            <a:endParaRPr lang="pl-PL" dirty="0"/>
          </a:p>
          <a:p>
            <a:pPr marL="285750" indent="-193675" algn="l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dirty="0" smtClean="0"/>
              <a:t>  niedostosowani społecznie lub zagrożeni niedostosowaniem </a:t>
            </a:r>
            <a:br>
              <a:rPr lang="pl-PL" dirty="0" smtClean="0"/>
            </a:br>
            <a:r>
              <a:rPr lang="pl-PL" dirty="0" smtClean="0"/>
              <a:t>   społecznym (</a:t>
            </a:r>
            <a:r>
              <a:rPr lang="pl-PL" b="1" dirty="0" smtClean="0">
                <a:solidFill>
                  <a:srgbClr val="0C59B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G1</a:t>
            </a:r>
            <a:r>
              <a:rPr lang="pl-PL" dirty="0" smtClean="0"/>
              <a:t>)</a:t>
            </a:r>
            <a:endParaRPr lang="pl-PL" dirty="0"/>
          </a:p>
          <a:p>
            <a:pPr marL="285750" indent="-193675" algn="l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 smtClean="0"/>
              <a:t>   znajdujący się w sytuacji kryzysowej lub traumatycznej </a:t>
            </a:r>
            <a:r>
              <a:rPr lang="pl-PL" dirty="0"/>
              <a:t>(</a:t>
            </a:r>
            <a:r>
              <a:rPr lang="pl-PL" b="1" dirty="0" smtClean="0">
                <a:solidFill>
                  <a:srgbClr val="0C59B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G1</a:t>
            </a:r>
            <a:r>
              <a:rPr lang="pl-PL" dirty="0" smtClean="0"/>
              <a:t>)</a:t>
            </a:r>
            <a:endParaRPr lang="pl-PL" dirty="0"/>
          </a:p>
          <a:p>
            <a:pPr marL="285750" indent="-193675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 smtClean="0"/>
              <a:t>   mający trudności adaptacyjne związane z wcześniejszym</a:t>
            </a:r>
            <a:br>
              <a:rPr lang="pl-PL" dirty="0" smtClean="0"/>
            </a:br>
            <a:r>
              <a:rPr lang="pl-PL" dirty="0" smtClean="0"/>
              <a:t>   kształceniem za granicą (</a:t>
            </a:r>
            <a:r>
              <a:rPr lang="pl-PL" b="1" dirty="0" smtClean="0">
                <a:solidFill>
                  <a:srgbClr val="0C59B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G1</a:t>
            </a:r>
            <a:r>
              <a:rPr lang="pl-PL" dirty="0"/>
              <a:t>) </a:t>
            </a:r>
          </a:p>
          <a:p>
            <a:pPr marL="285750" indent="-193675" algn="l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dirty="0" smtClean="0"/>
              <a:t>  z zaburzeniami komunikacji językowej (</a:t>
            </a:r>
            <a:r>
              <a:rPr lang="pl-PL" b="1" dirty="0" smtClean="0">
                <a:solidFill>
                  <a:srgbClr val="0C59B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G1</a:t>
            </a:r>
            <a:r>
              <a:rPr lang="pl-PL" dirty="0"/>
              <a:t>)</a:t>
            </a:r>
          </a:p>
          <a:p>
            <a:pPr marL="92075" algn="l">
              <a:spcBef>
                <a:spcPct val="50000"/>
              </a:spcBef>
              <a:buClr>
                <a:schemeClr val="accent2"/>
              </a:buClr>
              <a:buSzPct val="130000"/>
            </a:pP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95536" y="6448251"/>
            <a:ext cx="7632848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28</a:t>
            </a:fld>
            <a:endParaRPr lang="pl-PL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1979712" y="5949280"/>
            <a:ext cx="6816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87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4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4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4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4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323850" y="1484313"/>
            <a:ext cx="8497888" cy="4932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2124075" y="2020888"/>
            <a:ext cx="49323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 sz="2000" dirty="0"/>
              <a:t>Uczniowie 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2000" b="1" dirty="0"/>
              <a:t> </a:t>
            </a:r>
            <a:r>
              <a:rPr lang="pl-PL" sz="2000" dirty="0"/>
              <a:t>z chorobami przewlekłymi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2000" dirty="0"/>
              <a:t> chorzy lub niesprawni czasowo</a:t>
            </a:r>
          </a:p>
        </p:txBody>
      </p:sp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323850" y="704850"/>
            <a:ext cx="860425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  <a:defRPr/>
            </a:pPr>
            <a:r>
              <a:rPr lang="pl-PL" sz="20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Zaznaczanie odpowiedzi </a:t>
            </a:r>
            <a:br>
              <a:rPr lang="pl-PL" sz="20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pl-PL" sz="20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 zadań zamkniętych </a:t>
            </a:r>
            <a:r>
              <a:rPr lang="pl-PL" sz="2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(3)</a:t>
            </a:r>
            <a:endParaRPr lang="pl-PL" sz="2000" b="1" cap="all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6661" name="Text Box 5"/>
          <p:cNvSpPr txBox="1">
            <a:spLocks noChangeArrowheads="1"/>
          </p:cNvSpPr>
          <p:nvPr/>
        </p:nvSpPr>
        <p:spPr bwMode="auto">
          <a:xfrm>
            <a:off x="539552" y="3716338"/>
            <a:ext cx="82091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Bef>
                <a:spcPct val="20000"/>
              </a:spcBef>
              <a:buClr>
                <a:srgbClr val="663300"/>
              </a:buClr>
              <a:buFont typeface="Wingdings" pitchFamily="2" charset="2"/>
              <a:buNone/>
            </a:pPr>
            <a:r>
              <a:rPr lang="pl-PL" sz="2000" dirty="0"/>
              <a:t>zaznaczają odpowiedzi do zadań zamkniętych </a:t>
            </a:r>
            <a:r>
              <a:rPr lang="pl-PL" sz="2000" b="1" dirty="0"/>
              <a:t>na kartach odpowiedzi, </a:t>
            </a:r>
            <a:r>
              <a:rPr lang="pl-PL" sz="2000" dirty="0"/>
              <a:t>chyba że uniemożliwia im to specyfika ich </a:t>
            </a:r>
            <a:r>
              <a:rPr lang="pl-PL" sz="2000" dirty="0" smtClean="0"/>
              <a:t>choroby (odpowiednia adnotacja w załączniku nr 13).</a:t>
            </a:r>
            <a:endParaRPr lang="pl-PL" sz="2000" b="1" dirty="0"/>
          </a:p>
        </p:txBody>
      </p:sp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6659563" y="5084763"/>
            <a:ext cx="1800225" cy="30480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accent1"/>
                </a:solidFill>
              </a:rPr>
              <a:t>(IV, Tabela 1.)</a:t>
            </a:r>
          </a:p>
        </p:txBody>
      </p:sp>
      <p:sp>
        <p:nvSpPr>
          <p:cNvPr id="8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95536" y="6448251"/>
            <a:ext cx="7632848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25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6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build="p"/>
      <p:bldP spid="32666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trzałka w prawo 18"/>
          <p:cNvSpPr/>
          <p:nvPr/>
        </p:nvSpPr>
        <p:spPr>
          <a:xfrm>
            <a:off x="7164288" y="1412776"/>
            <a:ext cx="1944216" cy="792088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dk1"/>
                </a:solidFill>
              </a:rPr>
              <a:t>Procedura 7.</a:t>
            </a:r>
            <a:endParaRPr lang="pl-PL" sz="1600" dirty="0">
              <a:solidFill>
                <a:schemeClr val="dk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01210" cy="1152128"/>
          </a:xfrm>
        </p:spPr>
        <p:txBody>
          <a:bodyPr>
            <a:noAutofit/>
          </a:bodyPr>
          <a:lstStyle/>
          <a:p>
            <a:r>
              <a:rPr lang="pl-PL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Procedury Organizowania i przeprowadzania egzaminu obowiązujące w </a:t>
            </a:r>
            <a:r>
              <a:rPr lang="pl-PL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roku szkolnym 2014/2015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-108520" y="6428184"/>
            <a:ext cx="457200" cy="457200"/>
          </a:xfrm>
        </p:spPr>
        <p:txBody>
          <a:bodyPr/>
          <a:lstStyle/>
          <a:p>
            <a:fld id="{27D1D0CE-C467-4986-AC7A-BE9CD0B62362}" type="slidenum">
              <a:rPr lang="pl-PL" smtClean="0"/>
              <a:t>3</a:t>
            </a:fld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7772400" cy="4968552"/>
          </a:xfrm>
          <a:ln>
            <a:noFill/>
          </a:ln>
        </p:spPr>
        <p:txBody>
          <a:bodyPr>
            <a:noAutofit/>
          </a:bodyPr>
          <a:lstStyle/>
          <a:p>
            <a:pPr>
              <a:buClr>
                <a:schemeClr val="bg2">
                  <a:lumMod val="75000"/>
                </a:schemeClr>
              </a:buClr>
            </a:pPr>
            <a:r>
              <a:rPr lang="pl-PL" sz="1600" dirty="0" smtClean="0">
                <a:solidFill>
                  <a:schemeClr val="tx1"/>
                </a:solidFill>
              </a:rPr>
              <a:t>konieczności przeprowadzenia próby odsłuchu przykładowego 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nagrania tekstu w salach wyznaczonych do przeprowadzenia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III części egzaminu 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pl-PL" sz="1600" dirty="0" smtClean="0">
                <a:solidFill>
                  <a:schemeClr val="tx1"/>
                </a:solidFill>
              </a:rPr>
              <a:t>struktury materiałów egzaminacyjnych 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pl-PL" sz="1600" dirty="0" smtClean="0">
                <a:solidFill>
                  <a:schemeClr val="tx1"/>
                </a:solidFill>
              </a:rPr>
              <a:t>kolejnych czynności ucznia przed rozpoczęciem pracy 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z arkuszem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pl-PL" sz="1600" dirty="0" smtClean="0">
                <a:solidFill>
                  <a:schemeClr val="tx1"/>
                </a:solidFill>
              </a:rPr>
              <a:t>konieczności wyrwania z arkusza standardowego 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karty rozwiązań zadań otwartych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pl-PL" sz="1600" dirty="0" smtClean="0">
                <a:solidFill>
                  <a:schemeClr val="tx1"/>
                </a:solidFill>
              </a:rPr>
              <a:t>sposobu </a:t>
            </a:r>
            <a:r>
              <a:rPr lang="pl-PL" sz="1600" dirty="0">
                <a:solidFill>
                  <a:schemeClr val="tx1"/>
                </a:solidFill>
              </a:rPr>
              <a:t>kodowania arkuszy egzaminacyjnych w zależności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→ od struktury arkusza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→ od warunków i formy przeprowadzania egzaminu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pl-PL" sz="1600" dirty="0">
                <a:solidFill>
                  <a:schemeClr val="tx1"/>
                </a:solidFill>
              </a:rPr>
              <a:t>przedłużenia czasu egzaminu o 5 minut (w celu sprawdzenia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przez uczniów poprawności zaznaczeń na karcie odpowiedzi)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pl-PL" sz="1600" dirty="0">
                <a:solidFill>
                  <a:schemeClr val="tx1"/>
                </a:solidFill>
              </a:rPr>
              <a:t>sposobu </a:t>
            </a:r>
            <a:r>
              <a:rPr lang="pl-PL" sz="1600" dirty="0" smtClean="0">
                <a:solidFill>
                  <a:schemeClr val="tx1"/>
                </a:solidFill>
              </a:rPr>
              <a:t>odbierania arkuszy od zdających po </a:t>
            </a:r>
            <a:r>
              <a:rPr lang="pl-PL" sz="1600" dirty="0">
                <a:solidFill>
                  <a:schemeClr val="tx1"/>
                </a:solidFill>
              </a:rPr>
              <a:t>zakończeniu </a:t>
            </a:r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egzaminu z </a:t>
            </a:r>
            <a:r>
              <a:rPr lang="pl-PL" sz="1600" dirty="0">
                <a:solidFill>
                  <a:schemeClr val="tx1"/>
                </a:solidFill>
              </a:rPr>
              <a:t>danego </a:t>
            </a:r>
            <a:r>
              <a:rPr lang="pl-PL" sz="1600" dirty="0" smtClean="0">
                <a:solidFill>
                  <a:schemeClr val="tx1"/>
                </a:solidFill>
              </a:rPr>
              <a:t>zakresu/poziomu</a:t>
            </a:r>
            <a:endParaRPr lang="pl-PL" sz="1600" dirty="0">
              <a:solidFill>
                <a:schemeClr val="tx1"/>
              </a:solidFill>
            </a:endParaRP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pl-PL" sz="1600" dirty="0" smtClean="0">
                <a:solidFill>
                  <a:schemeClr val="tx1"/>
                </a:solidFill>
              </a:rPr>
              <a:t>zasad pakowania materiałów </a:t>
            </a:r>
            <a:r>
              <a:rPr lang="pl-PL" sz="1600" dirty="0">
                <a:solidFill>
                  <a:schemeClr val="tx1"/>
                </a:solidFill>
              </a:rPr>
              <a:t>egzaminacyjnych w zależności </a:t>
            </a:r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od </a:t>
            </a:r>
            <a:r>
              <a:rPr lang="pl-PL" sz="1600" dirty="0">
                <a:solidFill>
                  <a:schemeClr val="tx1"/>
                </a:solidFill>
              </a:rPr>
              <a:t>ich struktury lub/i warunków </a:t>
            </a:r>
            <a:r>
              <a:rPr lang="pl-PL" sz="1600" dirty="0" smtClean="0">
                <a:solidFill>
                  <a:schemeClr val="tx1"/>
                </a:solidFill>
              </a:rPr>
              <a:t>i </a:t>
            </a:r>
            <a:r>
              <a:rPr lang="pl-PL" sz="1600" dirty="0">
                <a:solidFill>
                  <a:schemeClr val="tx1"/>
                </a:solidFill>
              </a:rPr>
              <a:t>formy przeprowadzania </a:t>
            </a:r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egzaminu </a:t>
            </a:r>
            <a:r>
              <a:rPr lang="pl-PL" sz="1600" dirty="0">
                <a:solidFill>
                  <a:schemeClr val="tx1"/>
                </a:solidFill>
              </a:rPr>
              <a:t>oraz terminu </a:t>
            </a:r>
            <a:r>
              <a:rPr lang="pl-PL" sz="1600" dirty="0" smtClean="0">
                <a:solidFill>
                  <a:schemeClr val="tx1"/>
                </a:solidFill>
              </a:rPr>
              <a:t>przeprowadzania egzaminu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pl-PL" sz="1600" dirty="0" smtClean="0">
                <a:solidFill>
                  <a:schemeClr val="tx1"/>
                </a:solidFill>
              </a:rPr>
              <a:t>monitorowania przebiegu egzaminu.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5535" y="1187460"/>
            <a:ext cx="761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Warto zwrócić szczególna uwagę na rozwiązania </a:t>
            </a:r>
            <a:r>
              <a:rPr lang="pl-PL" b="1" dirty="0" smtClean="0">
                <a:solidFill>
                  <a:srgbClr val="C00000"/>
                </a:solidFill>
              </a:rPr>
              <a:t>w zakresie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7" name="Strzałka w prawo 6"/>
          <p:cNvSpPr/>
          <p:nvPr/>
        </p:nvSpPr>
        <p:spPr>
          <a:xfrm>
            <a:off x="7164288" y="2060848"/>
            <a:ext cx="1944216" cy="792088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dk1"/>
                </a:solidFill>
              </a:rPr>
              <a:t>Wstęp</a:t>
            </a:r>
            <a:endParaRPr lang="pl-PL" sz="1600" dirty="0">
              <a:solidFill>
                <a:schemeClr val="dk1"/>
              </a:solidFill>
            </a:endParaRPr>
          </a:p>
        </p:txBody>
      </p:sp>
      <p:sp>
        <p:nvSpPr>
          <p:cNvPr id="8" name="Strzałka w prawo 7"/>
          <p:cNvSpPr/>
          <p:nvPr/>
        </p:nvSpPr>
        <p:spPr>
          <a:xfrm>
            <a:off x="6948264" y="2420888"/>
            <a:ext cx="2132458" cy="792088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dk1"/>
                </a:solidFill>
              </a:rPr>
              <a:t>Procedura </a:t>
            </a:r>
            <a:r>
              <a:rPr lang="pl-PL" sz="1600" dirty="0" smtClean="0">
                <a:solidFill>
                  <a:schemeClr val="dk1"/>
                </a:solidFill>
              </a:rPr>
              <a:t>6. i 7.</a:t>
            </a:r>
            <a:endParaRPr lang="pl-PL" sz="1600" dirty="0">
              <a:solidFill>
                <a:schemeClr val="dk1"/>
              </a:solidFill>
            </a:endParaRPr>
          </a:p>
        </p:txBody>
      </p:sp>
      <p:sp>
        <p:nvSpPr>
          <p:cNvPr id="12" name="Strzałka w prawo 11"/>
          <p:cNvSpPr/>
          <p:nvPr/>
        </p:nvSpPr>
        <p:spPr>
          <a:xfrm>
            <a:off x="6948264" y="4293096"/>
            <a:ext cx="2124674" cy="792088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/>
              <a:t>Procedura 6</a:t>
            </a:r>
            <a:r>
              <a:rPr lang="pl-PL" sz="1600" dirty="0" smtClean="0"/>
              <a:t>. i 7.</a:t>
            </a:r>
            <a:endParaRPr lang="pl-PL" sz="1600" dirty="0"/>
          </a:p>
        </p:txBody>
      </p:sp>
      <p:sp>
        <p:nvSpPr>
          <p:cNvPr id="18" name="Strzałka w prawo 17"/>
          <p:cNvSpPr/>
          <p:nvPr/>
        </p:nvSpPr>
        <p:spPr>
          <a:xfrm>
            <a:off x="6948264" y="2924944"/>
            <a:ext cx="2132458" cy="792088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dk1"/>
                </a:solidFill>
              </a:rPr>
              <a:t>Procedura </a:t>
            </a:r>
            <a:r>
              <a:rPr lang="pl-PL" sz="1600" dirty="0" smtClean="0">
                <a:solidFill>
                  <a:schemeClr val="dk1"/>
                </a:solidFill>
              </a:rPr>
              <a:t>6. i 7.</a:t>
            </a:r>
            <a:endParaRPr lang="pl-PL" sz="1600" dirty="0">
              <a:solidFill>
                <a:schemeClr val="dk1"/>
              </a:solidFill>
            </a:endParaRPr>
          </a:p>
        </p:txBody>
      </p:sp>
      <p:sp>
        <p:nvSpPr>
          <p:cNvPr id="11" name="Strzałka w prawo 10"/>
          <p:cNvSpPr/>
          <p:nvPr/>
        </p:nvSpPr>
        <p:spPr>
          <a:xfrm>
            <a:off x="6948264" y="4869160"/>
            <a:ext cx="2132458" cy="792088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dk1"/>
                </a:solidFill>
              </a:rPr>
              <a:t>Procedura 8</a:t>
            </a:r>
            <a:r>
              <a:rPr lang="pl-PL" sz="1600" dirty="0" smtClean="0">
                <a:solidFill>
                  <a:schemeClr val="dk1"/>
                </a:solidFill>
              </a:rPr>
              <a:t>. i 10.</a:t>
            </a:r>
            <a:endParaRPr lang="pl-PL" sz="1600" dirty="0">
              <a:solidFill>
                <a:schemeClr val="dk1"/>
              </a:solidFill>
            </a:endParaRPr>
          </a:p>
        </p:txBody>
      </p:sp>
      <p:sp>
        <p:nvSpPr>
          <p:cNvPr id="15" name="Strzałka w prawo 14"/>
          <p:cNvSpPr/>
          <p:nvPr/>
        </p:nvSpPr>
        <p:spPr>
          <a:xfrm>
            <a:off x="7164288" y="5373216"/>
            <a:ext cx="1908650" cy="792088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dk1"/>
                </a:solidFill>
              </a:rPr>
              <a:t>Procedura 9.</a:t>
            </a:r>
            <a:endParaRPr lang="pl-PL" sz="1600" dirty="0">
              <a:solidFill>
                <a:schemeClr val="dk1"/>
              </a:solidFill>
            </a:endParaRPr>
          </a:p>
        </p:txBody>
      </p:sp>
      <p:sp>
        <p:nvSpPr>
          <p:cNvPr id="16" name="Strzałka w prawo 15"/>
          <p:cNvSpPr/>
          <p:nvPr/>
        </p:nvSpPr>
        <p:spPr>
          <a:xfrm>
            <a:off x="7156504" y="6021288"/>
            <a:ext cx="1924218" cy="792088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dk1"/>
                </a:solidFill>
              </a:rPr>
              <a:t>Procedura 7.</a:t>
            </a:r>
            <a:endParaRPr lang="pl-PL" sz="1600" dirty="0">
              <a:solidFill>
                <a:schemeClr val="dk1"/>
              </a:solidFill>
            </a:endParaRPr>
          </a:p>
        </p:txBody>
      </p:sp>
      <p:sp>
        <p:nvSpPr>
          <p:cNvPr id="10" name="Strzałka w prawo 9"/>
          <p:cNvSpPr/>
          <p:nvPr/>
        </p:nvSpPr>
        <p:spPr>
          <a:xfrm>
            <a:off x="7164288" y="3501008"/>
            <a:ext cx="1916434" cy="792088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dk1"/>
                </a:solidFill>
              </a:rPr>
              <a:t>Procedura 6.</a:t>
            </a:r>
          </a:p>
        </p:txBody>
      </p:sp>
    </p:spTree>
    <p:extLst>
      <p:ext uri="{BB962C8B-B14F-4D97-AF65-F5344CB8AC3E}">
        <p14:creationId xmlns:p14="http://schemas.microsoft.com/office/powerpoint/2010/main" val="526533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/>
      <p:bldP spid="7" grpId="0" animBg="1"/>
      <p:bldP spid="8" grpId="0" animBg="1"/>
      <p:bldP spid="12" grpId="0" animBg="1"/>
      <p:bldP spid="18" grpId="0" animBg="1"/>
      <p:bldP spid="11" grpId="0" animBg="1"/>
      <p:bldP spid="15" grpId="0" animBg="1"/>
      <p:bldP spid="16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655638"/>
            <a:ext cx="8424863" cy="612775"/>
          </a:xfrm>
        </p:spPr>
        <p:txBody>
          <a:bodyPr anchor="b">
            <a:noAutofit/>
          </a:bodyPr>
          <a:lstStyle/>
          <a:p>
            <a:pPr marL="0" indent="0">
              <a:defRPr/>
            </a:pP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Zastosowanie szczegółowych kryteriów </a:t>
            </a:r>
            <a:b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oceniania zadań otwartych</a:t>
            </a: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774874" y="1700808"/>
            <a:ext cx="79928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rgbClr val="660033"/>
              </a:buClr>
              <a:buFont typeface="Wingdings" pitchFamily="2" charset="2"/>
              <a:buNone/>
            </a:pPr>
            <a:r>
              <a:rPr lang="pl-PL" dirty="0"/>
              <a:t>Prawo do </a:t>
            </a:r>
            <a:r>
              <a:rPr lang="pl-PL" dirty="0" smtClean="0"/>
              <a:t>zastosowania szczegółowych kryteriów oceniania zadań otwartych uwzględniających trudności w uczeniu się</a:t>
            </a:r>
            <a:endParaRPr lang="pl-PL" b="1" dirty="0">
              <a:solidFill>
                <a:srgbClr val="B00000"/>
              </a:solidFill>
            </a:endParaRPr>
          </a:p>
        </p:txBody>
      </p:sp>
      <p:sp>
        <p:nvSpPr>
          <p:cNvPr id="324614" name="Text Box 6"/>
          <p:cNvSpPr txBox="1">
            <a:spLocks noChangeArrowheads="1"/>
          </p:cNvSpPr>
          <p:nvPr/>
        </p:nvSpPr>
        <p:spPr bwMode="auto">
          <a:xfrm>
            <a:off x="1062906" y="5406315"/>
            <a:ext cx="76692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Clr>
                <a:srgbClr val="660033"/>
              </a:buClr>
              <a:buSzPct val="130000"/>
              <a:buFont typeface="Symbol" pitchFamily="18" charset="2"/>
              <a:buNone/>
            </a:pPr>
            <a:endParaRPr lang="pl-PL" sz="1600" i="1" dirty="0" smtClean="0"/>
          </a:p>
          <a:p>
            <a:pPr algn="r">
              <a:buClr>
                <a:srgbClr val="660033"/>
              </a:buClr>
              <a:buSzPct val="130000"/>
              <a:buFont typeface="Symbol" pitchFamily="18" charset="2"/>
              <a:buNone/>
            </a:pPr>
            <a:endParaRPr lang="pl-PL" sz="1600" i="1" dirty="0" smtClean="0"/>
          </a:p>
          <a:p>
            <a:pPr algn="r">
              <a:buClr>
                <a:srgbClr val="660033"/>
              </a:buClr>
              <a:buSzPct val="130000"/>
              <a:buFont typeface="Symbol" pitchFamily="18" charset="2"/>
              <a:buNone/>
            </a:pPr>
            <a:r>
              <a:rPr lang="pl-PL" sz="1600" i="1" dirty="0" smtClean="0"/>
              <a:t>rozwiązujący zadania z arkuszy standardowych</a:t>
            </a:r>
            <a:endParaRPr lang="pl-PL" sz="1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4615" name="Rectangle 7"/>
          <p:cNvSpPr>
            <a:spLocks noChangeArrowheads="1"/>
          </p:cNvSpPr>
          <p:nvPr/>
        </p:nvSpPr>
        <p:spPr bwMode="auto">
          <a:xfrm>
            <a:off x="7409453" y="1196752"/>
            <a:ext cx="1386918" cy="307777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accent1"/>
                </a:solidFill>
              </a:rPr>
              <a:t>(IV, Tabela 1.)</a:t>
            </a: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1029644" y="2894424"/>
            <a:ext cx="6954652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193675" algn="l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 smtClean="0"/>
              <a:t>z afazją </a:t>
            </a:r>
          </a:p>
          <a:p>
            <a:pPr marL="285750" indent="-193675" algn="l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 smtClean="0"/>
              <a:t>ze specyficznymi trudnościami w uczeniu się </a:t>
            </a:r>
          </a:p>
          <a:p>
            <a:pPr marL="285750" indent="-193675" algn="l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endParaRPr lang="pl-PL" dirty="0"/>
          </a:p>
          <a:p>
            <a:pPr marL="285750" indent="-193675">
              <a:spcBef>
                <a:spcPts val="3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 smtClean="0"/>
              <a:t>z </a:t>
            </a:r>
            <a:r>
              <a:rPr lang="pl-PL" dirty="0"/>
              <a:t>zaburzeniami w komunikacji językowej </a:t>
            </a:r>
            <a:endParaRPr lang="pl-PL" sz="1000" dirty="0" smtClean="0"/>
          </a:p>
          <a:p>
            <a:pPr marL="285750" indent="-193675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endParaRPr lang="pl-PL" dirty="0"/>
          </a:p>
          <a:p>
            <a:pPr marL="92075">
              <a:spcBef>
                <a:spcPct val="50000"/>
              </a:spcBef>
              <a:buClr>
                <a:schemeClr val="accent2"/>
              </a:buClr>
              <a:buSzPct val="130000"/>
            </a:pPr>
            <a:r>
              <a:rPr lang="pl-PL" sz="800" dirty="0" smtClean="0"/>
              <a:t> </a:t>
            </a:r>
          </a:p>
          <a:p>
            <a:pPr marL="285750" indent="-193675" algn="l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 smtClean="0"/>
              <a:t>mający trudności adaptacyjne związane z wcześniejszym kształceniem za granicą          </a:t>
            </a:r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95536" y="6448251"/>
            <a:ext cx="7632848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30</a:t>
            </a:fld>
            <a:endParaRPr lang="pl-PL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623746" y="5466928"/>
            <a:ext cx="4127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None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endParaRPr lang="pl-PL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1835695" y="5949280"/>
            <a:ext cx="681665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ze strzałką 4"/>
          <p:cNvCxnSpPr/>
          <p:nvPr/>
        </p:nvCxnSpPr>
        <p:spPr>
          <a:xfrm>
            <a:off x="315470" y="4869160"/>
            <a:ext cx="36004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74874" y="2348880"/>
            <a:ext cx="826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 języka polskiego, języków obcych nowożytnych oraz  matematyki </a:t>
            </a:r>
          </a:p>
          <a:p>
            <a:r>
              <a:rPr lang="pl-PL" dirty="0" smtClean="0"/>
              <a:t>mają </a:t>
            </a:r>
            <a:r>
              <a:rPr lang="pl-PL" dirty="0"/>
              <a:t>uczniowie </a:t>
            </a:r>
          </a:p>
        </p:txBody>
      </p:sp>
      <p:sp>
        <p:nvSpPr>
          <p:cNvPr id="7" name="Prostokąt 6"/>
          <p:cNvSpPr/>
          <p:nvPr/>
        </p:nvSpPr>
        <p:spPr>
          <a:xfrm>
            <a:off x="591559" y="4665910"/>
            <a:ext cx="8372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>
              <a:spcBef>
                <a:spcPct val="50000"/>
              </a:spcBef>
              <a:buClr>
                <a:srgbClr val="5ECCF3"/>
              </a:buClr>
              <a:buSzPct val="130000"/>
            </a:pPr>
            <a:r>
              <a:rPr lang="pl-PL" dirty="0">
                <a:solidFill>
                  <a:prstClr val="black"/>
                </a:solidFill>
              </a:rPr>
              <a:t>tylko z języka polskiego </a:t>
            </a:r>
            <a:r>
              <a:rPr lang="pl-PL" dirty="0" smtClean="0">
                <a:solidFill>
                  <a:prstClr val="black"/>
                </a:solidFill>
              </a:rPr>
              <a:t>w </a:t>
            </a:r>
            <a:r>
              <a:rPr lang="pl-PL" dirty="0">
                <a:solidFill>
                  <a:prstClr val="black"/>
                </a:solidFill>
              </a:rPr>
              <a:t>porozumieniu z dyrektorem </a:t>
            </a:r>
            <a:r>
              <a:rPr lang="pl-PL" dirty="0" smtClean="0">
                <a:solidFill>
                  <a:prstClr val="black"/>
                </a:solidFill>
              </a:rPr>
              <a:t>OKE </a:t>
            </a:r>
            <a:br>
              <a:rPr lang="pl-PL" dirty="0" smtClean="0">
                <a:solidFill>
                  <a:prstClr val="black"/>
                </a:solidFill>
              </a:rPr>
            </a:br>
            <a:r>
              <a:rPr lang="pl-PL" dirty="0" smtClean="0"/>
              <a:t>mają </a:t>
            </a:r>
            <a:r>
              <a:rPr lang="pl-PL" dirty="0"/>
              <a:t>uczniowie </a:t>
            </a:r>
          </a:p>
          <a:p>
            <a:pPr marL="92075" lvl="0">
              <a:buClr>
                <a:srgbClr val="5ECCF3"/>
              </a:buClr>
              <a:buSzPct val="130000"/>
            </a:pPr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  <p:cxnSp>
        <p:nvCxnSpPr>
          <p:cNvPr id="15" name="Łącznik prosty ze strzałką 14"/>
          <p:cNvCxnSpPr/>
          <p:nvPr/>
        </p:nvCxnSpPr>
        <p:spPr>
          <a:xfrm>
            <a:off x="376933" y="2533546"/>
            <a:ext cx="36004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736973" y="3635732"/>
            <a:ext cx="826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 języka polskiego oraz języków obcych nowożytnych </a:t>
            </a:r>
            <a:r>
              <a:rPr lang="pl-PL" dirty="0">
                <a:solidFill>
                  <a:prstClr val="black"/>
                </a:solidFill>
              </a:rPr>
              <a:t>w porozumieniu </a:t>
            </a:r>
            <a:r>
              <a:rPr lang="pl-PL" dirty="0" smtClean="0">
                <a:solidFill>
                  <a:prstClr val="black"/>
                </a:solidFill>
              </a:rPr>
              <a:t/>
            </a:r>
            <a:br>
              <a:rPr lang="pl-PL" dirty="0" smtClean="0">
                <a:solidFill>
                  <a:prstClr val="black"/>
                </a:solidFill>
              </a:rPr>
            </a:br>
            <a:r>
              <a:rPr lang="pl-PL" dirty="0" smtClean="0">
                <a:solidFill>
                  <a:prstClr val="black"/>
                </a:solidFill>
              </a:rPr>
              <a:t>z </a:t>
            </a:r>
            <a:r>
              <a:rPr lang="pl-PL" dirty="0">
                <a:solidFill>
                  <a:prstClr val="black"/>
                </a:solidFill>
              </a:rPr>
              <a:t>dyrektorem OKE 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  <a:r>
              <a:rPr lang="pl-PL" dirty="0" smtClean="0"/>
              <a:t>mają </a:t>
            </a:r>
            <a:r>
              <a:rPr lang="pl-PL" dirty="0"/>
              <a:t>uczniowie 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349313" y="3850015"/>
            <a:ext cx="36004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073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16" name="Rectangle 12"/>
          <p:cNvSpPr>
            <a:spLocks noGrp="1"/>
          </p:cNvSpPr>
          <p:nvPr>
            <p:ph type="title" idx="4294967295"/>
          </p:nvPr>
        </p:nvSpPr>
        <p:spPr>
          <a:xfrm>
            <a:off x="250824" y="620713"/>
            <a:ext cx="8641655" cy="576262"/>
          </a:xfrm>
          <a:noFill/>
        </p:spPr>
        <p:txBody>
          <a:bodyPr>
            <a:normAutofit/>
          </a:bodyPr>
          <a:lstStyle/>
          <a:p>
            <a:pPr marL="0" indent="0" defTabSz="914400"/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Pomoc nauczyciela wspomagającego</a:t>
            </a:r>
          </a:p>
        </p:txBody>
      </p:sp>
      <p:sp>
        <p:nvSpPr>
          <p:cNvPr id="328717" name="Rectangle 13"/>
          <p:cNvSpPr>
            <a:spLocks noChangeArrowheads="1"/>
          </p:cNvSpPr>
          <p:nvPr/>
        </p:nvSpPr>
        <p:spPr bwMode="auto">
          <a:xfrm>
            <a:off x="6572552" y="1250018"/>
            <a:ext cx="237596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  <a:extLst/>
        </p:spPr>
        <p:txBody>
          <a:bodyPr wrap="square" rtlCol="0">
            <a:spAutoFit/>
          </a:bodyPr>
          <a:lstStyle/>
          <a:p>
            <a:pPr algn="r"/>
            <a:r>
              <a:rPr lang="pl-PL" sz="1400" b="1" dirty="0">
                <a:solidFill>
                  <a:schemeClr val="accent1"/>
                </a:solidFill>
              </a:rPr>
              <a:t>(</a:t>
            </a:r>
            <a:r>
              <a:rPr lang="pl-PL" sz="1400" b="1" dirty="0" smtClean="0">
                <a:solidFill>
                  <a:schemeClr val="accent1"/>
                </a:solidFill>
              </a:rPr>
              <a:t>IV, Tabela 1.; </a:t>
            </a:r>
            <a:br>
              <a:rPr lang="pl-PL" sz="1400" b="1" dirty="0" smtClean="0">
                <a:solidFill>
                  <a:schemeClr val="accent1"/>
                </a:solidFill>
              </a:rPr>
            </a:br>
            <a:r>
              <a:rPr lang="pl-PL" sz="1400" b="1" dirty="0" smtClean="0">
                <a:solidFill>
                  <a:schemeClr val="accent1"/>
                </a:solidFill>
              </a:rPr>
              <a:t>VI</a:t>
            </a:r>
            <a:r>
              <a:rPr lang="pl-PL" sz="1400" b="1" dirty="0">
                <a:solidFill>
                  <a:schemeClr val="accent1"/>
                </a:solidFill>
              </a:rPr>
              <a:t>, </a:t>
            </a:r>
            <a:r>
              <a:rPr lang="pl-PL" sz="1400" b="1" dirty="0" smtClean="0">
                <a:solidFill>
                  <a:schemeClr val="accent1"/>
                </a:solidFill>
              </a:rPr>
              <a:t>Procedura 12.2)</a:t>
            </a:r>
            <a:endParaRPr lang="pl-PL" sz="1400" b="1" dirty="0">
              <a:solidFill>
                <a:schemeClr val="accent1"/>
              </a:solidFill>
            </a:endParaRPr>
          </a:p>
        </p:txBody>
      </p:sp>
      <p:sp>
        <p:nvSpPr>
          <p:cNvPr id="328718" name="Rectangle 14"/>
          <p:cNvSpPr>
            <a:spLocks noChangeArrowheads="1"/>
          </p:cNvSpPr>
          <p:nvPr/>
        </p:nvSpPr>
        <p:spPr bwMode="auto">
          <a:xfrm>
            <a:off x="323850" y="1685925"/>
            <a:ext cx="38163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 sz="1600" dirty="0"/>
              <a:t>Uczniowie </a:t>
            </a:r>
          </a:p>
          <a:p>
            <a:pPr marL="263525" indent="-171450" algn="l" eaLnBrk="0" hangingPunct="0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1600" dirty="0"/>
              <a:t> niewidomi </a:t>
            </a:r>
          </a:p>
          <a:p>
            <a:pPr marL="263525" indent="-171450" algn="l" eaLnBrk="0" hangingPunct="0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1600" dirty="0"/>
              <a:t> z autyzmem, </a:t>
            </a:r>
            <a:br>
              <a:rPr lang="pl-PL" sz="1600" dirty="0"/>
            </a:br>
            <a:r>
              <a:rPr lang="pl-PL" sz="1600" dirty="0"/>
              <a:t> </a:t>
            </a:r>
            <a:r>
              <a:rPr lang="pl-PL" sz="1600" dirty="0" smtClean="0"/>
              <a:t>w </a:t>
            </a:r>
            <a:r>
              <a:rPr lang="pl-PL" sz="1600" dirty="0"/>
              <a:t>tym z zespołem </a:t>
            </a:r>
            <a:r>
              <a:rPr lang="pl-PL" sz="1600" dirty="0" err="1"/>
              <a:t>Aspergera</a:t>
            </a:r>
            <a:endParaRPr lang="pl-PL" sz="1600" dirty="0"/>
          </a:p>
        </p:txBody>
      </p:sp>
      <p:sp>
        <p:nvSpPr>
          <p:cNvPr id="328719" name="Rectangle 15"/>
          <p:cNvSpPr>
            <a:spLocks noChangeArrowheads="1"/>
          </p:cNvSpPr>
          <p:nvPr/>
        </p:nvSpPr>
        <p:spPr bwMode="auto">
          <a:xfrm>
            <a:off x="215453" y="3053278"/>
            <a:ext cx="450056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rgbClr val="660033"/>
              </a:buClr>
              <a:buSzPct val="130000"/>
              <a:buFont typeface="Symbol" pitchFamily="18" charset="2"/>
              <a:buNone/>
            </a:pPr>
            <a:r>
              <a:rPr lang="pl-PL" sz="1600" dirty="0"/>
              <a:t>Uczniowie </a:t>
            </a:r>
          </a:p>
          <a:p>
            <a:pPr marL="263525" indent="-171450" eaLnBrk="0" hangingPunct="0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1600" dirty="0"/>
              <a:t> niepełnosprawni ruchowo</a:t>
            </a:r>
          </a:p>
          <a:p>
            <a:pPr marL="263525" indent="-171450" eaLnBrk="0" hangingPunct="0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1600" dirty="0"/>
              <a:t> z czasową </a:t>
            </a:r>
            <a:r>
              <a:rPr lang="pl-PL" sz="1600" dirty="0" smtClean="0"/>
              <a:t>niesprawnością </a:t>
            </a:r>
            <a:r>
              <a:rPr lang="pl-PL" sz="1600" dirty="0"/>
              <a:t>rąk </a:t>
            </a:r>
          </a:p>
          <a:p>
            <a:pPr marL="263525" indent="-171450" eaLnBrk="0" hangingPunct="0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1600" dirty="0"/>
              <a:t> z przewlekłymi </a:t>
            </a:r>
            <a:r>
              <a:rPr lang="pl-PL" sz="1600" dirty="0" smtClean="0"/>
              <a:t>chorobami</a:t>
            </a:r>
          </a:p>
          <a:p>
            <a:pPr marL="263525" indent="-171450" eaLnBrk="0" hangingPunct="0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1600" dirty="0" smtClean="0"/>
              <a:t> słabowidzący</a:t>
            </a:r>
          </a:p>
          <a:p>
            <a:pPr marL="263525" indent="-171450" eaLnBrk="0" hangingPunct="0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1600" dirty="0" smtClean="0"/>
              <a:t> z afazją</a:t>
            </a:r>
          </a:p>
          <a:p>
            <a:pPr marL="263525" indent="-171450" eaLnBrk="0" hangingPunct="0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1600" dirty="0" smtClean="0"/>
              <a:t> z zaburzeniami komunikacji językowej</a:t>
            </a:r>
            <a:endParaRPr lang="pl-PL" sz="1600" dirty="0"/>
          </a:p>
        </p:txBody>
      </p:sp>
      <p:sp>
        <p:nvSpPr>
          <p:cNvPr id="328720" name="Rectangle 16"/>
          <p:cNvSpPr>
            <a:spLocks noChangeArrowheads="1"/>
          </p:cNvSpPr>
          <p:nvPr/>
        </p:nvSpPr>
        <p:spPr bwMode="auto">
          <a:xfrm>
            <a:off x="250825" y="5158829"/>
            <a:ext cx="475297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rgbClr val="660033"/>
              </a:buClr>
              <a:buSzPct val="130000"/>
              <a:buFont typeface="Symbol" pitchFamily="18" charset="2"/>
              <a:buNone/>
            </a:pPr>
            <a:r>
              <a:rPr lang="pl-PL" sz="1600" dirty="0"/>
              <a:t>Uczniowie </a:t>
            </a:r>
          </a:p>
          <a:p>
            <a:pPr marL="263525" indent="-171450" eaLnBrk="0" hangingPunct="0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1600" dirty="0"/>
              <a:t> chorzy lub niesprawni czasowo</a:t>
            </a:r>
          </a:p>
          <a:p>
            <a:pPr marL="263525" indent="-171450" eaLnBrk="0" hangingPunct="0">
              <a:spcBef>
                <a:spcPts val="24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1600" dirty="0"/>
              <a:t> z głęboką dysgrafią</a:t>
            </a:r>
          </a:p>
        </p:txBody>
      </p:sp>
      <p:sp>
        <p:nvSpPr>
          <p:cNvPr id="328721" name="Rectangle 17"/>
          <p:cNvSpPr>
            <a:spLocks noChangeArrowheads="1"/>
          </p:cNvSpPr>
          <p:nvPr/>
        </p:nvSpPr>
        <p:spPr bwMode="auto">
          <a:xfrm>
            <a:off x="5221288" y="1844824"/>
            <a:ext cx="38877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rgbClr val="660033"/>
              </a:buClr>
              <a:buSzPct val="130000"/>
              <a:buFont typeface="Symbol" pitchFamily="18" charset="2"/>
              <a:buNone/>
            </a:pPr>
            <a:r>
              <a:rPr lang="pl-PL" dirty="0"/>
              <a:t>Nauczyciel</a:t>
            </a:r>
          </a:p>
          <a:p>
            <a:pPr algn="l">
              <a:buClr>
                <a:srgbClr val="660033"/>
              </a:buClr>
              <a:buSzPct val="130000"/>
              <a:buFont typeface="Symbol" pitchFamily="18" charset="2"/>
              <a:buNone/>
            </a:pPr>
            <a:r>
              <a:rPr lang="pl-PL" dirty="0"/>
              <a:t>odczytuje polecenia i teksty </a:t>
            </a:r>
            <a:br>
              <a:rPr lang="pl-PL" dirty="0"/>
            </a:br>
            <a:r>
              <a:rPr lang="pl-PL" dirty="0"/>
              <a:t>oraz zapisuje odpowiedzi ucznia.</a:t>
            </a:r>
          </a:p>
        </p:txBody>
      </p:sp>
      <p:sp>
        <p:nvSpPr>
          <p:cNvPr id="328722" name="Rectangle 18"/>
          <p:cNvSpPr>
            <a:spLocks noChangeArrowheads="1"/>
          </p:cNvSpPr>
          <p:nvPr/>
        </p:nvSpPr>
        <p:spPr bwMode="auto">
          <a:xfrm>
            <a:off x="5219700" y="3719259"/>
            <a:ext cx="3779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rgbClr val="660033"/>
              </a:buClr>
              <a:buSzPct val="130000"/>
              <a:buFont typeface="Symbol" pitchFamily="18" charset="2"/>
              <a:buNone/>
            </a:pPr>
            <a:r>
              <a:rPr lang="pl-PL" dirty="0"/>
              <a:t>Nauczyciel wspomaga ucznia </a:t>
            </a:r>
            <a:br>
              <a:rPr lang="pl-PL" dirty="0"/>
            </a:br>
            <a:r>
              <a:rPr lang="pl-PL" dirty="0"/>
              <a:t>w pisaniu i/lub czytaniu.</a:t>
            </a:r>
          </a:p>
        </p:txBody>
      </p:sp>
      <p:sp>
        <p:nvSpPr>
          <p:cNvPr id="328723" name="Rectangle 19"/>
          <p:cNvSpPr>
            <a:spLocks noChangeArrowheads="1"/>
          </p:cNvSpPr>
          <p:nvPr/>
        </p:nvSpPr>
        <p:spPr bwMode="auto">
          <a:xfrm>
            <a:off x="4211961" y="5228679"/>
            <a:ext cx="48971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 sz="1600" dirty="0" smtClean="0"/>
              <a:t>Nauczyciel zapisuje </a:t>
            </a:r>
            <a:r>
              <a:rPr lang="pl-PL" sz="1600" dirty="0"/>
              <a:t>odpowiedzi </a:t>
            </a:r>
            <a:r>
              <a:rPr lang="pl-PL" sz="1600" dirty="0" smtClean="0"/>
              <a:t>dyktowane przez ucznia (wymagane  </a:t>
            </a:r>
            <a:r>
              <a:rPr lang="pl-PL" sz="1600" b="1" dirty="0" smtClean="0"/>
              <a:t>porozumienie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 z dyrektorem OKE).</a:t>
            </a:r>
            <a:endParaRPr lang="pl-PL" sz="1600" dirty="0"/>
          </a:p>
        </p:txBody>
      </p:sp>
      <p:sp>
        <p:nvSpPr>
          <p:cNvPr id="328724" name="AutoShape 20"/>
          <p:cNvSpPr>
            <a:spLocks noChangeArrowheads="1"/>
          </p:cNvSpPr>
          <p:nvPr/>
        </p:nvSpPr>
        <p:spPr bwMode="auto">
          <a:xfrm>
            <a:off x="4714875" y="3628772"/>
            <a:ext cx="288925" cy="9366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3">
              <a:lumMod val="50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pl-PL"/>
          </a:p>
        </p:txBody>
      </p:sp>
      <p:sp>
        <p:nvSpPr>
          <p:cNvPr id="328725" name="AutoShape 21"/>
          <p:cNvSpPr>
            <a:spLocks noChangeArrowheads="1"/>
          </p:cNvSpPr>
          <p:nvPr/>
        </p:nvSpPr>
        <p:spPr bwMode="auto">
          <a:xfrm>
            <a:off x="4714875" y="1916261"/>
            <a:ext cx="288925" cy="9366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3">
              <a:lumMod val="50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pl-PL"/>
          </a:p>
        </p:txBody>
      </p:sp>
      <p:sp>
        <p:nvSpPr>
          <p:cNvPr id="328726" name="AutoShape 22"/>
          <p:cNvSpPr>
            <a:spLocks noChangeArrowheads="1"/>
          </p:cNvSpPr>
          <p:nvPr/>
        </p:nvSpPr>
        <p:spPr bwMode="auto">
          <a:xfrm>
            <a:off x="3854132" y="5354839"/>
            <a:ext cx="288925" cy="43256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3">
              <a:lumMod val="50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31</a:t>
            </a:fld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467544" y="2924944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oliniowy 24"/>
          <p:cNvCxnSpPr/>
          <p:nvPr/>
        </p:nvCxnSpPr>
        <p:spPr>
          <a:xfrm>
            <a:off x="467544" y="5013176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3851275" y="5876752"/>
            <a:ext cx="288925" cy="43256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3">
              <a:lumMod val="50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pl-PL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4211960" y="6005214"/>
            <a:ext cx="48971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 sz="1600" dirty="0" smtClean="0"/>
              <a:t>Nauczyciel zapisuje </a:t>
            </a:r>
            <a:r>
              <a:rPr lang="pl-PL" sz="1600" dirty="0"/>
              <a:t>odpowiedzi </a:t>
            </a:r>
            <a:r>
              <a:rPr lang="pl-PL" sz="1600" dirty="0" smtClean="0"/>
              <a:t>ucznia do zadań otwartych.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257879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28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28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2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2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2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2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28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28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2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2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3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8" grpId="0"/>
      <p:bldP spid="328719" grpId="0"/>
      <p:bldP spid="328720" grpId="0"/>
      <p:bldP spid="328721" grpId="0"/>
      <p:bldP spid="328723" grpId="0"/>
      <p:bldP spid="328724" grpId="0" animBg="1"/>
      <p:bldP spid="328725" grpId="0" animBg="1"/>
      <p:bldP spid="328726" grpId="0" animBg="1"/>
      <p:bldP spid="17" grpId="0" animBg="1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16" name="Rectangle 12"/>
          <p:cNvSpPr>
            <a:spLocks noGrp="1"/>
          </p:cNvSpPr>
          <p:nvPr>
            <p:ph type="title" idx="4294967295"/>
          </p:nvPr>
        </p:nvSpPr>
        <p:spPr>
          <a:xfrm>
            <a:off x="250824" y="620713"/>
            <a:ext cx="8641655" cy="576262"/>
          </a:xfrm>
          <a:noFill/>
        </p:spPr>
        <p:txBody>
          <a:bodyPr>
            <a:normAutofit/>
          </a:bodyPr>
          <a:lstStyle/>
          <a:p>
            <a:pPr marL="0" indent="0" defTabSz="914400"/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Pomoc nauczyciela wspomagającego</a:t>
            </a:r>
          </a:p>
        </p:txBody>
      </p:sp>
      <p:sp>
        <p:nvSpPr>
          <p:cNvPr id="328717" name="Rectangle 13"/>
          <p:cNvSpPr>
            <a:spLocks noChangeArrowheads="1"/>
          </p:cNvSpPr>
          <p:nvPr/>
        </p:nvSpPr>
        <p:spPr bwMode="auto">
          <a:xfrm>
            <a:off x="6084168" y="4149080"/>
            <a:ext cx="237596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  <a:extLst/>
        </p:spPr>
        <p:txBody>
          <a:bodyPr wrap="square" rtlCol="0">
            <a:spAutoFit/>
          </a:bodyPr>
          <a:lstStyle/>
          <a:p>
            <a:pPr algn="r"/>
            <a:r>
              <a:rPr lang="pl-PL" sz="1400" b="1" dirty="0">
                <a:solidFill>
                  <a:schemeClr val="accent1"/>
                </a:solidFill>
              </a:rPr>
              <a:t>(</a:t>
            </a:r>
            <a:r>
              <a:rPr lang="pl-PL" sz="1400" b="1" dirty="0" smtClean="0">
                <a:solidFill>
                  <a:schemeClr val="accent1"/>
                </a:solidFill>
              </a:rPr>
              <a:t>IV, Tabela 1.; </a:t>
            </a:r>
            <a:br>
              <a:rPr lang="pl-PL" sz="1400" b="1" dirty="0" smtClean="0">
                <a:solidFill>
                  <a:schemeClr val="accent1"/>
                </a:solidFill>
              </a:rPr>
            </a:br>
            <a:r>
              <a:rPr lang="pl-PL" sz="1400" b="1" dirty="0" smtClean="0">
                <a:solidFill>
                  <a:schemeClr val="accent1"/>
                </a:solidFill>
              </a:rPr>
              <a:t>VI</a:t>
            </a:r>
            <a:r>
              <a:rPr lang="pl-PL" sz="1400" b="1" dirty="0">
                <a:solidFill>
                  <a:schemeClr val="accent1"/>
                </a:solidFill>
              </a:rPr>
              <a:t>, </a:t>
            </a:r>
            <a:r>
              <a:rPr lang="pl-PL" sz="1400" b="1" dirty="0" smtClean="0">
                <a:solidFill>
                  <a:schemeClr val="accent1"/>
                </a:solidFill>
              </a:rPr>
              <a:t>Procedura 12.2)</a:t>
            </a:r>
            <a:endParaRPr lang="pl-PL" sz="1400" b="1" dirty="0">
              <a:solidFill>
                <a:schemeClr val="accent1"/>
              </a:solidFill>
            </a:endParaRPr>
          </a:p>
        </p:txBody>
      </p:sp>
      <p:sp>
        <p:nvSpPr>
          <p:cNvPr id="328718" name="Rectangle 14"/>
          <p:cNvSpPr>
            <a:spLocks noChangeArrowheads="1"/>
          </p:cNvSpPr>
          <p:nvPr/>
        </p:nvSpPr>
        <p:spPr bwMode="auto">
          <a:xfrm>
            <a:off x="971600" y="5348253"/>
            <a:ext cx="75605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l-PL" sz="1600" dirty="0" smtClean="0"/>
              <a:t>W przypadku arkusza standardowego po otworzeniu arkuszy w sali egzaminacyjnej nauczyciel wspomagający sprawdza, czy ma tę samą wersję arkusza co uczeń przez niego wspomagany.</a:t>
            </a:r>
            <a:endParaRPr lang="pl-PL" sz="1600" dirty="0"/>
          </a:p>
        </p:txBody>
      </p:sp>
      <p:sp>
        <p:nvSpPr>
          <p:cNvPr id="328719" name="Rectangle 15"/>
          <p:cNvSpPr>
            <a:spLocks noChangeArrowheads="1"/>
          </p:cNvSpPr>
          <p:nvPr/>
        </p:nvSpPr>
        <p:spPr bwMode="auto">
          <a:xfrm>
            <a:off x="186149" y="1628800"/>
            <a:ext cx="6386403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Clr>
                <a:srgbClr val="660033"/>
              </a:buClr>
              <a:buSzPct val="130000"/>
              <a:buFont typeface="Symbol" pitchFamily="18" charset="2"/>
              <a:buNone/>
            </a:pPr>
            <a:r>
              <a:rPr lang="pl-PL" sz="1600" dirty="0" smtClean="0"/>
              <a:t>Jeżeli zdający korzysta z pomocy nauczyciela wspomagającego w pisaniu albo w pisaniu i czytaniu, przebieg pracy z arkuszem musi być rejestrowany</a:t>
            </a:r>
          </a:p>
          <a:p>
            <a:pPr marL="630238" indent="-182563" algn="l">
              <a:buClr>
                <a:schemeClr val="bg2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pl-PL" sz="1600" dirty="0" smtClean="0"/>
              <a:t>w formie jednego pliku audio</a:t>
            </a:r>
          </a:p>
          <a:p>
            <a:pPr marL="630238" indent="-182563" algn="l">
              <a:buClr>
                <a:schemeClr val="bg2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pl-PL" sz="1600" dirty="0" smtClean="0"/>
              <a:t>bez zatrzymania nagrywania w trakcie egzaminu</a:t>
            </a:r>
          </a:p>
          <a:p>
            <a:pPr marL="630238" indent="-182563">
              <a:buClr>
                <a:schemeClr val="bg2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pl-PL" sz="1600" dirty="0" smtClean="0"/>
              <a:t>w takiej jakości, aby nagranie nie budziło wątpliwości </a:t>
            </a:r>
            <a:br>
              <a:rPr lang="pl-PL" sz="1600" dirty="0" smtClean="0"/>
            </a:br>
            <a:r>
              <a:rPr lang="pl-PL" sz="1600" dirty="0" smtClean="0"/>
              <a:t>co do przebiegu egzaminu</a:t>
            </a:r>
            <a:endParaRPr lang="pl-PL" sz="1600" dirty="0"/>
          </a:p>
          <a:p>
            <a:pPr marL="630238" indent="-182563">
              <a:buClr>
                <a:schemeClr val="bg2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pl-PL" sz="1600" dirty="0" smtClean="0"/>
              <a:t>i zapisany na płycie CD lub DVD opisanej następująco:</a:t>
            </a:r>
          </a:p>
          <a:p>
            <a:pPr>
              <a:buClr>
                <a:srgbClr val="660033"/>
              </a:buClr>
              <a:buSzPct val="130000"/>
            </a:pPr>
            <a:endParaRPr lang="pl-PL" sz="800" dirty="0" smtClean="0"/>
          </a:p>
          <a:p>
            <a:pPr marL="1616075" indent="-274638">
              <a:buClr>
                <a:schemeClr val="bg2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pl-PL" sz="1600" dirty="0" smtClean="0"/>
              <a:t>identyfikator szkoły</a:t>
            </a:r>
          </a:p>
          <a:p>
            <a:pPr marL="1616075" indent="-274638">
              <a:buClr>
                <a:schemeClr val="bg2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pl-PL" sz="1600" dirty="0" smtClean="0"/>
              <a:t>kod zdającego</a:t>
            </a:r>
          </a:p>
          <a:p>
            <a:pPr marL="1616075" indent="-274638">
              <a:buClr>
                <a:schemeClr val="bg2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pl-PL" sz="1600" dirty="0" smtClean="0"/>
              <a:t>numer PESEL zdającego</a:t>
            </a:r>
          </a:p>
          <a:p>
            <a:pPr marL="1616075" indent="-274638">
              <a:buClr>
                <a:schemeClr val="bg2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pl-PL" sz="1600" dirty="0" smtClean="0"/>
              <a:t>informacja o rodzaju arkusza</a:t>
            </a:r>
            <a:endParaRPr lang="pl-PL" sz="1600" dirty="0"/>
          </a:p>
        </p:txBody>
      </p:sp>
      <p:sp>
        <p:nvSpPr>
          <p:cNvPr id="328722" name="Rectangle 18"/>
          <p:cNvSpPr>
            <a:spLocks noChangeArrowheads="1"/>
          </p:cNvSpPr>
          <p:nvPr/>
        </p:nvSpPr>
        <p:spPr bwMode="auto">
          <a:xfrm>
            <a:off x="6850674" y="1721272"/>
            <a:ext cx="204180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Clr>
                <a:srgbClr val="660033"/>
              </a:buClr>
              <a:buSzPct val="130000"/>
              <a:buFont typeface="Symbol" pitchFamily="18" charset="2"/>
              <a:buNone/>
            </a:pPr>
            <a:r>
              <a:rPr lang="pl-PL" dirty="0"/>
              <a:t>Nauczyciel wspomaga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ucznia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w pisaniu 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albo w pisaniu i/lub </a:t>
            </a:r>
            <a:r>
              <a:rPr lang="pl-PL" dirty="0"/>
              <a:t>czytaniu.</a:t>
            </a:r>
          </a:p>
        </p:txBody>
      </p:sp>
      <p:sp>
        <p:nvSpPr>
          <p:cNvPr id="328724" name="AutoShape 20"/>
          <p:cNvSpPr>
            <a:spLocks noChangeArrowheads="1"/>
          </p:cNvSpPr>
          <p:nvPr/>
        </p:nvSpPr>
        <p:spPr bwMode="auto">
          <a:xfrm>
            <a:off x="395536" y="5300687"/>
            <a:ext cx="288032" cy="9366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3">
              <a:lumMod val="50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pl-PL"/>
          </a:p>
        </p:txBody>
      </p:sp>
      <p:sp>
        <p:nvSpPr>
          <p:cNvPr id="328725" name="AutoShape 21"/>
          <p:cNvSpPr>
            <a:spLocks noChangeArrowheads="1"/>
          </p:cNvSpPr>
          <p:nvPr/>
        </p:nvSpPr>
        <p:spPr bwMode="auto">
          <a:xfrm flipH="1">
            <a:off x="6516216" y="1852274"/>
            <a:ext cx="288032" cy="9366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3">
              <a:lumMod val="50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32</a:t>
            </a:fld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95536" y="5204237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313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2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2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2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2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8" grpId="0"/>
      <p:bldP spid="328719" grpId="0"/>
      <p:bldP spid="328724" grpId="0" animBg="1"/>
      <p:bldP spid="3287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Text Box 3"/>
          <p:cNvSpPr txBox="1">
            <a:spLocks noChangeArrowheads="1"/>
          </p:cNvSpPr>
          <p:nvPr/>
        </p:nvSpPr>
        <p:spPr bwMode="auto">
          <a:xfrm>
            <a:off x="4427538" y="1666875"/>
            <a:ext cx="4643437" cy="294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None/>
            </a:pPr>
            <a:r>
              <a:rPr lang="pl-PL" dirty="0"/>
              <a:t>Jeden z członków ZN odczytuje</a:t>
            </a:r>
          </a:p>
          <a:p>
            <a:pPr marL="182563" indent="-182563" algn="l">
              <a:spcBef>
                <a:spcPct val="2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/>
              <a:t>  jeden raz głośno</a:t>
            </a:r>
          </a:p>
          <a:p>
            <a:pPr marL="182563" indent="-182563" algn="l">
              <a:spcBef>
                <a:spcPct val="2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/>
              <a:t>  po kolei</a:t>
            </a:r>
          </a:p>
          <a:p>
            <a:pPr marL="182563" indent="-182563" algn="l">
              <a:spcBef>
                <a:spcPct val="2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/>
              <a:t>  wszystkie teksty liczące po 250  słów</a:t>
            </a:r>
            <a:br>
              <a:rPr lang="pl-PL" dirty="0"/>
            </a:br>
            <a:r>
              <a:rPr lang="pl-PL" dirty="0"/>
              <a:t>  </a:t>
            </a:r>
            <a:r>
              <a:rPr lang="pl-PL" dirty="0" smtClean="0"/>
              <a:t>lub </a:t>
            </a:r>
            <a:r>
              <a:rPr lang="pl-PL" dirty="0"/>
              <a:t>więcej</a:t>
            </a:r>
          </a:p>
          <a:p>
            <a:pPr marL="182563" indent="-182563" algn="l">
              <a:spcBef>
                <a:spcPct val="2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/>
              <a:t>  stanowiące podstawę zadań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z języka polskiego.</a:t>
            </a:r>
            <a:endParaRPr lang="pl-PL" dirty="0"/>
          </a:p>
          <a:p>
            <a:pPr algn="l"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None/>
            </a:pPr>
            <a:r>
              <a:rPr lang="pl-PL" b="1" dirty="0" smtClean="0">
                <a:solidFill>
                  <a:srgbClr val="0D59B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Czasu </a:t>
            </a:r>
            <a:r>
              <a:rPr lang="pl-PL" b="1" dirty="0">
                <a:solidFill>
                  <a:srgbClr val="0D59B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odczytywania nie wlicza się do czasu pracy z zestawem.</a:t>
            </a:r>
          </a:p>
        </p:txBody>
      </p:sp>
      <p:sp>
        <p:nvSpPr>
          <p:cNvPr id="327684" name="AutoShape 4"/>
          <p:cNvSpPr>
            <a:spLocks noChangeArrowheads="1"/>
          </p:cNvSpPr>
          <p:nvPr/>
        </p:nvSpPr>
        <p:spPr bwMode="auto">
          <a:xfrm rot="-535293">
            <a:off x="3563938" y="1484313"/>
            <a:ext cx="1044575" cy="358775"/>
          </a:xfrm>
          <a:prstGeom prst="curvedDownArrow">
            <a:avLst>
              <a:gd name="adj1" fmla="val 58230"/>
              <a:gd name="adj2" fmla="val 116460"/>
              <a:gd name="adj3" fmla="val 33333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327685" name="AutoShape 5"/>
          <p:cNvSpPr>
            <a:spLocks noChangeArrowheads="1"/>
          </p:cNvSpPr>
          <p:nvPr/>
        </p:nvSpPr>
        <p:spPr bwMode="auto">
          <a:xfrm>
            <a:off x="286643" y="2024063"/>
            <a:ext cx="3997325" cy="313372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327686" name="Rectangle 6"/>
          <p:cNvSpPr>
            <a:spLocks noGrp="1"/>
          </p:cNvSpPr>
          <p:nvPr>
            <p:ph type="title" idx="4294967295"/>
          </p:nvPr>
        </p:nvSpPr>
        <p:spPr>
          <a:xfrm>
            <a:off x="-1" y="260350"/>
            <a:ext cx="9070975" cy="1139825"/>
          </a:xfrm>
          <a:noFill/>
        </p:spPr>
        <p:txBody>
          <a:bodyPr>
            <a:normAutofit/>
          </a:bodyPr>
          <a:lstStyle/>
          <a:p>
            <a:pPr indent="0">
              <a:defRPr/>
            </a:pP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Odczytywanie tekstów liczących 250 słów</a:t>
            </a:r>
            <a:b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lub więcej (część humanistyczna)</a:t>
            </a:r>
          </a:p>
        </p:txBody>
      </p:sp>
      <p:sp>
        <p:nvSpPr>
          <p:cNvPr id="327687" name="Text Box 7"/>
          <p:cNvSpPr txBox="1">
            <a:spLocks noChangeArrowheads="1"/>
          </p:cNvSpPr>
          <p:nvPr/>
        </p:nvSpPr>
        <p:spPr bwMode="auto">
          <a:xfrm>
            <a:off x="575122" y="2338388"/>
            <a:ext cx="38528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70000"/>
              </a:spcBef>
              <a:buClr>
                <a:srgbClr val="660033"/>
              </a:buClr>
              <a:buSzPct val="75000"/>
              <a:buFont typeface="Symbol" pitchFamily="18" charset="2"/>
              <a:buNone/>
            </a:pPr>
            <a:r>
              <a:rPr lang="pl-PL" dirty="0"/>
              <a:t>Uczniowie ze specyficznymi </a:t>
            </a:r>
            <a:br>
              <a:rPr lang="pl-PL" dirty="0"/>
            </a:br>
            <a:r>
              <a:rPr lang="pl-PL" dirty="0"/>
              <a:t>trudnościami w uczeniu się, </a:t>
            </a:r>
            <a:br>
              <a:rPr lang="pl-PL" dirty="0"/>
            </a:br>
            <a:r>
              <a:rPr lang="pl-PL" dirty="0"/>
              <a:t>w których opinii wskazano</a:t>
            </a:r>
          </a:p>
          <a:p>
            <a:pPr marL="285750" indent="-193675" algn="l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/>
              <a:t>  dysleksję głęboką</a:t>
            </a:r>
          </a:p>
          <a:p>
            <a:pPr marL="285750" indent="-193675" algn="l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/>
              <a:t>  poważne trudności </a:t>
            </a:r>
            <a:br>
              <a:rPr lang="pl-PL" dirty="0"/>
            </a:br>
            <a:r>
              <a:rPr lang="pl-PL" dirty="0"/>
              <a:t>  </a:t>
            </a:r>
            <a:r>
              <a:rPr lang="pl-PL" dirty="0" smtClean="0"/>
              <a:t>w </a:t>
            </a:r>
            <a:r>
              <a:rPr lang="pl-PL" dirty="0"/>
              <a:t>czytaniu i rozumieniu</a:t>
            </a:r>
            <a:br>
              <a:rPr lang="pl-PL" dirty="0"/>
            </a:br>
            <a:r>
              <a:rPr lang="pl-PL" dirty="0"/>
              <a:t>  </a:t>
            </a:r>
            <a:r>
              <a:rPr lang="pl-PL" dirty="0" smtClean="0"/>
              <a:t>dłuższego </a:t>
            </a:r>
            <a:r>
              <a:rPr lang="pl-PL" dirty="0"/>
              <a:t>tekstu</a:t>
            </a:r>
          </a:p>
        </p:txBody>
      </p:sp>
      <p:sp>
        <p:nvSpPr>
          <p:cNvPr id="327688" name="Text Box 8"/>
          <p:cNvSpPr txBox="1">
            <a:spLocks noChangeArrowheads="1"/>
          </p:cNvSpPr>
          <p:nvPr/>
        </p:nvSpPr>
        <p:spPr bwMode="auto">
          <a:xfrm>
            <a:off x="142875" y="5373216"/>
            <a:ext cx="79914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None/>
            </a:pPr>
            <a:r>
              <a:rPr lang="pl-PL" sz="1600" b="1" i="1" dirty="0"/>
              <a:t>Informacja o tym, że arkusz zawiera teksty do odczytania, </a:t>
            </a:r>
            <a:br>
              <a:rPr lang="pl-PL" sz="1600" b="1" i="1" dirty="0"/>
            </a:br>
            <a:r>
              <a:rPr lang="pl-PL" sz="1600" b="1" i="1" dirty="0"/>
              <a:t>będzie zamieszczona na stronie tytułowej.</a:t>
            </a:r>
          </a:p>
        </p:txBody>
      </p:sp>
      <p:sp>
        <p:nvSpPr>
          <p:cNvPr id="327689" name="Text Box 9"/>
          <p:cNvSpPr txBox="1">
            <a:spLocks noChangeArrowheads="1"/>
          </p:cNvSpPr>
          <p:nvPr/>
        </p:nvSpPr>
        <p:spPr bwMode="auto">
          <a:xfrm>
            <a:off x="4716016" y="5805264"/>
            <a:ext cx="4248473" cy="52322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pPr algn="r"/>
            <a:r>
              <a:rPr lang="pl-PL" dirty="0"/>
              <a:t>(IV, Tabela 1.; </a:t>
            </a:r>
            <a:endParaRPr lang="pl-PL" dirty="0" smtClean="0"/>
          </a:p>
          <a:p>
            <a:pPr algn="r"/>
            <a:r>
              <a:rPr lang="pl-PL" dirty="0" smtClean="0"/>
              <a:t>VI</a:t>
            </a:r>
            <a:r>
              <a:rPr lang="pl-PL" dirty="0"/>
              <a:t>, </a:t>
            </a:r>
            <a:r>
              <a:rPr lang="pl-PL" dirty="0" smtClean="0"/>
              <a:t>Procedura  4, p.11c, Procedura 7, p.19)</a:t>
            </a:r>
            <a:endParaRPr lang="pl-PL" dirty="0"/>
          </a:p>
        </p:txBody>
      </p:sp>
      <p:sp>
        <p:nvSpPr>
          <p:cNvPr id="10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95536" y="6448251"/>
            <a:ext cx="7632848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617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/>
      <p:bldP spid="327684" grpId="0" animBg="1"/>
      <p:bldP spid="327685" grpId="0" animBg="1"/>
      <p:bldP spid="32768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250825" y="1449388"/>
            <a:ext cx="8750300" cy="5040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330755" name="Rectangle 3"/>
          <p:cNvSpPr>
            <a:spLocks noGrp="1"/>
          </p:cNvSpPr>
          <p:nvPr>
            <p:ph type="title" idx="4294967295"/>
          </p:nvPr>
        </p:nvSpPr>
        <p:spPr>
          <a:xfrm>
            <a:off x="250826" y="476672"/>
            <a:ext cx="8641654" cy="850900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układ nagrań na płytach CD</a:t>
            </a: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250824" y="1628775"/>
            <a:ext cx="889317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None/>
            </a:pPr>
            <a:r>
              <a:rPr lang="pl-PL" b="1" dirty="0" smtClean="0"/>
              <a:t>Teksty </a:t>
            </a:r>
            <a:r>
              <a:rPr lang="pl-PL" b="1" dirty="0"/>
              <a:t>do poszczególnych zadań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są </a:t>
            </a:r>
            <a:r>
              <a:rPr lang="pl-PL" b="1" dirty="0"/>
              <a:t>nagrane na płycie CD jako odrębne ścieżki.</a:t>
            </a:r>
          </a:p>
          <a:p>
            <a:pPr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None/>
            </a:pPr>
            <a:endParaRPr lang="pl-PL" dirty="0"/>
          </a:p>
          <a:p>
            <a:pPr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None/>
            </a:pPr>
            <a:endParaRPr lang="pl-PL" dirty="0">
              <a:solidFill>
                <a:srgbClr val="660033"/>
              </a:solidFill>
            </a:endParaRPr>
          </a:p>
          <a:p>
            <a:pPr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None/>
            </a:pPr>
            <a:endParaRPr lang="pl-PL" dirty="0">
              <a:solidFill>
                <a:srgbClr val="660033"/>
              </a:solidFill>
            </a:endParaRPr>
          </a:p>
          <a:p>
            <a:pPr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None/>
            </a:pPr>
            <a:endParaRPr lang="pl-PL" dirty="0">
              <a:solidFill>
                <a:srgbClr val="660033"/>
              </a:solidFill>
            </a:endParaRPr>
          </a:p>
          <a:p>
            <a:pPr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None/>
            </a:pPr>
            <a:endParaRPr lang="pl-PL" dirty="0">
              <a:solidFill>
                <a:srgbClr val="660033"/>
              </a:solidFill>
            </a:endParaRPr>
          </a:p>
          <a:p>
            <a:pPr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None/>
            </a:pPr>
            <a:r>
              <a:rPr lang="pl-PL" dirty="0" smtClean="0">
                <a:cs typeface="Times New Roman" pitchFamily="18" charset="0"/>
              </a:rPr>
              <a:t>Odtwarzacze </a:t>
            </a:r>
            <a:r>
              <a:rPr lang="pl-PL" dirty="0">
                <a:cs typeface="Times New Roman" pitchFamily="18" charset="0"/>
              </a:rPr>
              <a:t>CD automatycznie przechodzą do kolejnej ścieżki; </a:t>
            </a:r>
            <a:r>
              <a:rPr lang="pl-PL" dirty="0" smtClean="0">
                <a:cs typeface="Times New Roman" pitchFamily="18" charset="0"/>
              </a:rPr>
              <a:t/>
            </a:r>
            <a:br>
              <a:rPr lang="pl-PL" dirty="0" smtClean="0">
                <a:cs typeface="Times New Roman" pitchFamily="18" charset="0"/>
              </a:rPr>
            </a:br>
            <a:r>
              <a:rPr lang="pl-PL" dirty="0" smtClean="0">
                <a:cs typeface="Times New Roman" pitchFamily="18" charset="0"/>
              </a:rPr>
              <a:t>podział </a:t>
            </a:r>
            <a:r>
              <a:rPr lang="pl-PL" dirty="0">
                <a:cs typeface="Times New Roman" pitchFamily="18" charset="0"/>
              </a:rPr>
              <a:t>nagrania </a:t>
            </a:r>
            <a:r>
              <a:rPr lang="pl-PL" dirty="0" smtClean="0">
                <a:cs typeface="Times New Roman" pitchFamily="18" charset="0"/>
              </a:rPr>
              <a:t>na </a:t>
            </a:r>
            <a:r>
              <a:rPr lang="pl-PL" dirty="0">
                <a:cs typeface="Times New Roman" pitchFamily="18" charset="0"/>
              </a:rPr>
              <a:t>poszczególne ścieżki ma jedynie ułatwić przejście </a:t>
            </a:r>
            <a:r>
              <a:rPr lang="pl-PL" dirty="0" smtClean="0">
                <a:cs typeface="Times New Roman" pitchFamily="18" charset="0"/>
              </a:rPr>
              <a:t/>
            </a:r>
            <a:br>
              <a:rPr lang="pl-PL" dirty="0" smtClean="0">
                <a:cs typeface="Times New Roman" pitchFamily="18" charset="0"/>
              </a:rPr>
            </a:br>
            <a:r>
              <a:rPr lang="pl-PL" dirty="0" smtClean="0">
                <a:cs typeface="Times New Roman" pitchFamily="18" charset="0"/>
              </a:rPr>
              <a:t>do </a:t>
            </a:r>
            <a:r>
              <a:rPr lang="pl-PL" dirty="0">
                <a:cs typeface="Times New Roman" pitchFamily="18" charset="0"/>
              </a:rPr>
              <a:t>odpowiedniego zadania </a:t>
            </a:r>
            <a:r>
              <a:rPr lang="pl-PL" dirty="0" smtClean="0">
                <a:cs typeface="Times New Roman" pitchFamily="18" charset="0"/>
              </a:rPr>
              <a:t>w </a:t>
            </a:r>
            <a:r>
              <a:rPr lang="pl-PL" dirty="0">
                <a:cs typeface="Times New Roman" pitchFamily="18" charset="0"/>
              </a:rPr>
              <a:t>przypadku wystąpienia usterki płyty CD.</a:t>
            </a:r>
          </a:p>
        </p:txBody>
      </p:sp>
      <p:graphicFrame>
        <p:nvGraphicFramePr>
          <p:cNvPr id="330786" name="Group 3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19621836"/>
              </p:ext>
            </p:extLst>
          </p:nvPr>
        </p:nvGraphicFramePr>
        <p:xfrm>
          <a:off x="971600" y="2492896"/>
          <a:ext cx="7056784" cy="1645920"/>
        </p:xfrm>
        <a:graphic>
          <a:graphicData uri="http://schemas.openxmlformats.org/drawingml/2006/table">
            <a:tbl>
              <a:tblPr/>
              <a:tblGrid>
                <a:gridCol w="3529058"/>
                <a:gridCol w="3527726"/>
              </a:tblGrid>
              <a:tr h="5656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Arkusz na poziomie podstawowym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Arkusz na poziomie rozszerzonym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3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Ścieżka 1. – wstęp oraz zadanie 1.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Ścieżka 2. – zadanie 2.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Ścieżka 3. – zadanie 3.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Ścieżka 4. – zadanie 4.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Ścieżka 1. – wstęp oraz zadanie 1.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Ścieżka 2. – zadanie 2.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0768" name="Rectangle 16"/>
          <p:cNvSpPr>
            <a:spLocks noChangeArrowheads="1"/>
          </p:cNvSpPr>
          <p:nvPr/>
        </p:nvSpPr>
        <p:spPr bwMode="auto">
          <a:xfrm>
            <a:off x="6107401" y="1141611"/>
            <a:ext cx="2653121" cy="307777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pl-PL" sz="1400" b="1" dirty="0">
                <a:solidFill>
                  <a:schemeClr val="accent1"/>
                </a:solidFill>
              </a:rPr>
              <a:t>(VI</a:t>
            </a:r>
            <a:r>
              <a:rPr lang="pl-PL" sz="1400" b="1" dirty="0" smtClean="0">
                <a:solidFill>
                  <a:schemeClr val="accent1"/>
                </a:solidFill>
              </a:rPr>
              <a:t>, Procedura 13,  p.13.4 )</a:t>
            </a:r>
            <a:endParaRPr lang="pl-PL" sz="1400" b="1" dirty="0">
              <a:solidFill>
                <a:schemeClr val="accent1"/>
              </a:solidFill>
            </a:endParaRP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7416824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34</a:t>
            </a:fld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683568" y="5445224"/>
            <a:ext cx="74888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Każdy PZN przeprowadza odpowiednio wcześnie przed egzaminem </a:t>
            </a:r>
          </a:p>
          <a:p>
            <a:pPr algn="ctr"/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próbę odsłuchu </a:t>
            </a:r>
            <a:r>
              <a:rPr lang="pl-PL" sz="1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przykładowego nagrania z lat ubiegłych</a:t>
            </a:r>
          </a:p>
          <a:p>
            <a:pPr algn="ctr"/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salach wyznaczonych do przeprowadzenia III części egzaminu</a:t>
            </a:r>
            <a:r>
              <a:rPr lang="pl-PL" sz="1600" dirty="0" smtClean="0"/>
              <a:t>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906967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Czynności organizacyjne 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wykonywane </a:t>
            </a:r>
            <a:b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przez zdających po zakończeniu</a:t>
            </a:r>
            <a:b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egzaminu 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 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arkuszem standardowym</a:t>
            </a: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35</a:t>
            </a:fld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539552" y="2599744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dirty="0" smtClean="0"/>
              <a:t>w ciągu 5 minut wyznaczonych przez przewodniczącego zespołu nadzorującego sprawdzają poprawność </a:t>
            </a:r>
            <a:r>
              <a:rPr lang="pl-PL" dirty="0"/>
              <a:t>przeniesienia zaznaczeń odpowiedzi do zadań zamkniętych na kartę </a:t>
            </a:r>
            <a:r>
              <a:rPr lang="pl-PL" dirty="0" smtClean="0"/>
              <a:t>odpowiedzi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endParaRPr lang="pl-PL" dirty="0"/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dirty="0" smtClean="0"/>
              <a:t>odkładają arkusze na brzeg ławki/stolika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endParaRPr lang="pl-PL" dirty="0" smtClean="0"/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dirty="0" smtClean="0"/>
              <a:t>nie opuszczają sali egzaminacyjnej przed zebraniem arkuszy </a:t>
            </a:r>
            <a:br>
              <a:rPr lang="pl-PL" dirty="0" smtClean="0"/>
            </a:br>
            <a:r>
              <a:rPr lang="pl-PL" dirty="0" smtClean="0"/>
              <a:t>od wszystkich zdających w danej sali i uzyskaniem pozwolenia </a:t>
            </a:r>
            <a:br>
              <a:rPr lang="pl-PL" dirty="0" smtClean="0"/>
            </a:br>
            <a:r>
              <a:rPr lang="pl-PL" dirty="0" smtClean="0"/>
              <a:t>na opuszczenie sali.</a:t>
            </a:r>
            <a:endParaRPr lang="pl-PL" dirty="0"/>
          </a:p>
          <a:p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39552" y="177281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Zdający, którzy mają obowiązek przenoszenia zaznaczeń odpowiedzi do zadań zamkniętych na kartę odpowiedzi,</a:t>
            </a:r>
            <a:endParaRPr lang="pl-PL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516216" y="5929535"/>
            <a:ext cx="2135690" cy="307777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pl-PL" dirty="0"/>
              <a:t>(VI, Procedura </a:t>
            </a:r>
            <a:r>
              <a:rPr lang="pl-PL" dirty="0" smtClean="0"/>
              <a:t>7)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0443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NieOdrywanie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kart odpowiedzi – zasady ogólne </a:t>
            </a: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39552" y="6448251"/>
            <a:ext cx="7632848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02F610FC-2A23-418C-96EB-AF7BC5C51D6B}" type="slidenum">
              <a:rPr lang="pl-PL" smtClean="0"/>
              <a:t>36</a:t>
            </a:fld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5536" y="177862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30000"/>
              <a:buFont typeface="Wingdings" pitchFamily="2" charset="2"/>
              <a:buChar char="ü"/>
            </a:pPr>
            <a:r>
              <a:rPr lang="pl-PL" sz="1600" b="1" dirty="0" smtClean="0"/>
              <a:t>Nie </a:t>
            </a:r>
            <a:r>
              <a:rPr lang="pl-PL" sz="1600" b="1" dirty="0"/>
              <a:t>odrywa się kart odpowiedzi od arkuszy z zakresu języka polskiego, matematyki, poziomu rozszerzonego języka obcego </a:t>
            </a:r>
            <a:r>
              <a:rPr lang="pl-PL" sz="1600" b="1" dirty="0" smtClean="0"/>
              <a:t>nowożytnego </a:t>
            </a:r>
            <a:br>
              <a:rPr lang="pl-PL" sz="1600" b="1" dirty="0" smtClean="0"/>
            </a:br>
            <a:r>
              <a:rPr lang="pl-PL" sz="1600" dirty="0" smtClean="0"/>
              <a:t>niezależnie od terminu egzaminu, rodzaju arkusza (standardowy/dostosowany) </a:t>
            </a:r>
            <a:br>
              <a:rPr lang="pl-PL" sz="1600" dirty="0" smtClean="0"/>
            </a:br>
            <a:r>
              <a:rPr lang="pl-PL" sz="1600" dirty="0" smtClean="0"/>
              <a:t>i warunków, w których zdają egzamin uczniowie/słuchacze (dostosowane/bez dostosowań).</a:t>
            </a:r>
            <a:endParaRPr lang="pl-PL" sz="16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95536" y="314387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30000"/>
              <a:buFont typeface="Wingdings" pitchFamily="2" charset="2"/>
              <a:buChar char="ü"/>
            </a:pPr>
            <a:r>
              <a:rPr lang="pl-PL" sz="1600" dirty="0" smtClean="0"/>
              <a:t>W żadnym przypadku </a:t>
            </a:r>
            <a:r>
              <a:rPr lang="pl-PL" sz="1600" b="1" dirty="0" smtClean="0"/>
              <a:t>nie odrywa się kart odpowiedzi od arkuszy dostosowanych </a:t>
            </a:r>
            <a:r>
              <a:rPr lang="pl-PL" sz="1600" dirty="0" smtClean="0"/>
              <a:t>– niezależnie od zakresu /poziomu egzaminu.</a:t>
            </a:r>
            <a:endParaRPr lang="pl-PL" sz="16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96552" y="3935958"/>
            <a:ext cx="8639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30000"/>
              <a:buFont typeface="Wingdings" pitchFamily="2" charset="2"/>
              <a:buChar char="ü"/>
            </a:pPr>
            <a:r>
              <a:rPr lang="pl-PL" sz="1600" dirty="0" smtClean="0"/>
              <a:t>W przypadku </a:t>
            </a:r>
            <a:r>
              <a:rPr lang="pl-PL" sz="1600" b="1" dirty="0" smtClean="0"/>
              <a:t>arkuszy standardowych z zakresu historii i wiedzy o społeczeństwie, przedmiotów przyrodniczych i poziomu podstawowego języka obcego nowożytnego</a:t>
            </a:r>
            <a:r>
              <a:rPr lang="pl-PL" sz="1600" dirty="0" smtClean="0"/>
              <a:t> nie odrywa się kart odpowiedzi od arkuszy standardowych, </a:t>
            </a:r>
            <a:br>
              <a:rPr lang="pl-PL" sz="1600" dirty="0" smtClean="0"/>
            </a:br>
            <a:r>
              <a:rPr lang="pl-PL" sz="1600" dirty="0" smtClean="0"/>
              <a:t>w których uczeń nie przeniósł na kartę odpowiedzi zaznaczeń do zadań zamkniętych.</a:t>
            </a:r>
            <a:endParaRPr lang="pl-PL" sz="16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96552" y="5334307"/>
            <a:ext cx="8639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30000"/>
              <a:buFont typeface="Wingdings" pitchFamily="2" charset="2"/>
              <a:buChar char="ü"/>
            </a:pPr>
            <a:r>
              <a:rPr lang="pl-PL" sz="1600" dirty="0" smtClean="0"/>
              <a:t>We wszystkich zakresach/poziomach egzaminu </a:t>
            </a:r>
            <a:r>
              <a:rPr lang="pl-PL" sz="1600" b="1" dirty="0" smtClean="0"/>
              <a:t>w przypadku arkuszy standardowych, w których uczeń nie przeniósł zaznaczeń </a:t>
            </a:r>
            <a:r>
              <a:rPr lang="pl-PL" sz="1600" dirty="0" smtClean="0"/>
              <a:t>do zadań zamkniętych na kartę odpowiedzi, do OKE w Gdańsku </a:t>
            </a:r>
            <a:r>
              <a:rPr lang="pl-PL" sz="1600" b="1" dirty="0" smtClean="0"/>
              <a:t>oddaje się również zeszyty zadań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683568" y="4941168"/>
            <a:ext cx="619268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875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60350"/>
            <a:ext cx="6519862" cy="1081088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Odrywanie kart odpowiedzi </a:t>
            </a:r>
            <a:b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od 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zeszytów 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zadań </a:t>
            </a: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395288" y="2420888"/>
            <a:ext cx="8353425" cy="322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l-PL" dirty="0"/>
              <a:t>Członkowie ZN, którzy nadzorują przebieg egzaminu w salach, w których zdający </a:t>
            </a:r>
            <a:r>
              <a:rPr lang="pl-PL" b="1" dirty="0" smtClean="0"/>
              <a:t>zaznaczają odpowiedzi na karcie odpowiedzi </a:t>
            </a:r>
            <a:r>
              <a:rPr lang="pl-PL" dirty="0" smtClean="0"/>
              <a:t>w arkuszach </a:t>
            </a:r>
            <a:br>
              <a:rPr lang="pl-PL" dirty="0" smtClean="0"/>
            </a:br>
            <a:r>
              <a:rPr lang="pl-PL" b="1" dirty="0" smtClean="0"/>
              <a:t>z zakresu</a:t>
            </a:r>
          </a:p>
          <a:p>
            <a:pPr algn="l"/>
            <a:endParaRPr lang="pl-PL" b="1" dirty="0"/>
          </a:p>
          <a:p>
            <a:pPr marL="285750" indent="-285750" algn="l">
              <a:spcBef>
                <a:spcPct val="2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b="1" dirty="0"/>
              <a:t>historii i wiedzy o społeczeństwie</a:t>
            </a:r>
            <a:r>
              <a:rPr lang="pl-PL" dirty="0"/>
              <a:t> w części I egzaminu </a:t>
            </a:r>
          </a:p>
          <a:p>
            <a:pPr marL="285750" indent="-285750" algn="l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b="1" dirty="0" smtClean="0"/>
              <a:t>przedmiotów przyrodniczych</a:t>
            </a:r>
            <a:r>
              <a:rPr lang="pl-PL" dirty="0" smtClean="0"/>
              <a:t> </a:t>
            </a:r>
            <a:r>
              <a:rPr lang="pl-PL" dirty="0"/>
              <a:t>w części II egzaminu </a:t>
            </a:r>
          </a:p>
          <a:p>
            <a:pPr marL="285750" indent="-285750" algn="l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b="1" dirty="0"/>
              <a:t>poziomu podstawowego </a:t>
            </a:r>
            <a:r>
              <a:rPr lang="pl-PL" dirty="0"/>
              <a:t>w części III egzaminu – język </a:t>
            </a:r>
            <a:r>
              <a:rPr lang="pl-PL" dirty="0" smtClean="0"/>
              <a:t>obcy</a:t>
            </a:r>
            <a:br>
              <a:rPr lang="pl-PL" dirty="0" smtClean="0"/>
            </a:br>
            <a:r>
              <a:rPr lang="pl-PL" dirty="0" smtClean="0"/>
              <a:t> nowożytny, </a:t>
            </a:r>
          </a:p>
          <a:p>
            <a:pPr algn="l">
              <a:buClr>
                <a:schemeClr val="accent2"/>
              </a:buClr>
              <a:buSzPct val="130000"/>
            </a:pPr>
            <a:endParaRPr lang="pl-PL" dirty="0"/>
          </a:p>
          <a:p>
            <a:pPr algn="l"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r>
              <a:rPr lang="pl-PL" b="1" dirty="0"/>
              <a:t>po zakończeniu pracy zdających odrywają od </a:t>
            </a:r>
            <a:r>
              <a:rPr lang="pl-PL" b="1" dirty="0" smtClean="0"/>
              <a:t>zeszytów zadań </a:t>
            </a:r>
            <a:r>
              <a:rPr lang="pl-PL" b="1" dirty="0"/>
              <a:t>karty odpowiedzi</a:t>
            </a:r>
            <a:r>
              <a:rPr lang="pl-PL" dirty="0"/>
              <a:t>.</a:t>
            </a:r>
          </a:p>
        </p:txBody>
      </p:sp>
      <p:sp>
        <p:nvSpPr>
          <p:cNvPr id="69641" name="Text Box 8"/>
          <p:cNvSpPr txBox="1">
            <a:spLocks noChangeArrowheads="1"/>
          </p:cNvSpPr>
          <p:nvPr/>
        </p:nvSpPr>
        <p:spPr bwMode="auto">
          <a:xfrm>
            <a:off x="5580062" y="989022"/>
            <a:ext cx="3168651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7F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l-PL" sz="2400" b="1" dirty="0" smtClean="0">
                <a:latin typeface="Tahoma" pitchFamily="34" charset="0"/>
              </a:rPr>
              <a:t>21, 22, 23.04.2015</a:t>
            </a:r>
            <a:endParaRPr lang="pl-PL" sz="2400" b="1" dirty="0">
              <a:latin typeface="Tahoma" pitchFamily="34" charset="0"/>
            </a:endParaRPr>
          </a:p>
        </p:txBody>
      </p:sp>
      <p:sp>
        <p:nvSpPr>
          <p:cNvPr id="11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39552" y="6376243"/>
            <a:ext cx="7632848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37</a:t>
            </a:fld>
            <a:endParaRPr lang="pl-PL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467544" y="5301208"/>
            <a:ext cx="7704856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290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60350"/>
            <a:ext cx="8748712" cy="1081088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Odrywanie kart odpowiedzi 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 zeszytów 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zadań 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 arkuszach z zakresu historii i </a:t>
            </a:r>
            <a:r>
              <a:rPr lang="pl-PL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wos</a:t>
            </a:r>
            <a:r>
              <a:rPr lang="pl-PL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przedmiotów przyrodniczych </a:t>
            </a:r>
            <a:br>
              <a:rPr lang="pl-PL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poziomu podstawowego w części iii</a:t>
            </a:r>
            <a:endParaRPr lang="pl-PL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641" name="Text Box 8"/>
          <p:cNvSpPr txBox="1">
            <a:spLocks noChangeArrowheads="1"/>
          </p:cNvSpPr>
          <p:nvPr/>
        </p:nvSpPr>
        <p:spPr bwMode="auto">
          <a:xfrm>
            <a:off x="3005484" y="1628799"/>
            <a:ext cx="3168651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7F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l-PL" sz="2400" b="1" dirty="0" smtClean="0">
                <a:latin typeface="Tahoma" pitchFamily="34" charset="0"/>
              </a:rPr>
              <a:t>21, 22, 23.04.2015</a:t>
            </a:r>
            <a:endParaRPr lang="pl-PL" sz="2400" b="1" dirty="0">
              <a:latin typeface="Tahoma" pitchFamily="34" charset="0"/>
            </a:endParaRPr>
          </a:p>
        </p:txBody>
      </p:sp>
      <p:sp>
        <p:nvSpPr>
          <p:cNvPr id="69642" name="Rectangle 9"/>
          <p:cNvSpPr>
            <a:spLocks noChangeArrowheads="1"/>
          </p:cNvSpPr>
          <p:nvPr/>
        </p:nvSpPr>
        <p:spPr bwMode="auto">
          <a:xfrm>
            <a:off x="-36513" y="2348880"/>
            <a:ext cx="89646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47675" lvl="1" indent="9525" algn="l"/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wolno odrywać kart odpowiedzi od </a:t>
            </a:r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zeszytów zadań </a:t>
            </a:r>
            <a:b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/>
              <a:t>w </a:t>
            </a:r>
            <a:r>
              <a:rPr lang="pl-PL" dirty="0"/>
              <a:t>przypadku </a:t>
            </a:r>
            <a:r>
              <a:rPr lang="pl-PL" dirty="0" smtClean="0"/>
              <a:t>arkuszy</a:t>
            </a:r>
            <a:endParaRPr lang="pl-PL" dirty="0"/>
          </a:p>
        </p:txBody>
      </p:sp>
      <p:sp>
        <p:nvSpPr>
          <p:cNvPr id="69643" name="Rectangle 10"/>
          <p:cNvSpPr>
            <a:spLocks noChangeArrowheads="1"/>
          </p:cNvSpPr>
          <p:nvPr/>
        </p:nvSpPr>
        <p:spPr bwMode="auto">
          <a:xfrm>
            <a:off x="179512" y="3068960"/>
            <a:ext cx="882059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65137" lvl="1" indent="-285750" algn="l">
              <a:buClr>
                <a:srgbClr val="FF0000"/>
              </a:buClr>
              <a:buSzPct val="130000"/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dostosowanych</a:t>
            </a:r>
            <a:r>
              <a:rPr lang="pl-PL" dirty="0"/>
              <a:t> </a:t>
            </a:r>
            <a:r>
              <a:rPr lang="pl-PL" dirty="0" smtClean="0"/>
              <a:t>(G2, G4</a:t>
            </a:r>
            <a:r>
              <a:rPr lang="pl-PL" dirty="0"/>
              <a:t>, G5, G6, G7, G8)</a:t>
            </a:r>
          </a:p>
          <a:p>
            <a:pPr marL="465137" lvl="1" indent="-285750" algn="l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/>
              <a:t> standardowych (G1) wypełnionych przez uczniów</a:t>
            </a:r>
          </a:p>
          <a:p>
            <a:pPr marL="538163" lvl="1" indent="-90488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pl-PL" dirty="0"/>
              <a:t>  </a:t>
            </a:r>
            <a:r>
              <a:rPr lang="pl-P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 specyficznymi trudnościami w uczeniu się</a:t>
            </a:r>
          </a:p>
          <a:p>
            <a:pPr marL="538163" lvl="1" indent="-90488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pl-P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niepełnosprawnych </a:t>
            </a: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ruchowo</a:t>
            </a:r>
          </a:p>
          <a:p>
            <a:pPr marL="538163" lvl="1" indent="-90488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pl-P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czasową niesprawnością rąk</a:t>
            </a:r>
          </a:p>
          <a:p>
            <a:pPr marL="538163" lvl="1" indent="-90488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pl-P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afazją</a:t>
            </a:r>
            <a:endParaRPr lang="pl-PL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8163" lvl="1" indent="-90488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pl-P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chorych przewlekle oraz chorych </a:t>
            </a:r>
            <a:r>
              <a:rPr lang="pl-P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niesprawnych </a:t>
            </a: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czasowo</a:t>
            </a:r>
          </a:p>
          <a:p>
            <a:pPr marL="447675" lvl="1">
              <a:buClr>
                <a:srgbClr val="FF0000"/>
              </a:buClr>
            </a:pP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pl-PL" sz="1600" dirty="0" smtClean="0">
                <a:solidFill>
                  <a:schemeClr val="accent1"/>
                </a:solidFill>
              </a:rPr>
              <a:t>(</a:t>
            </a:r>
            <a:r>
              <a:rPr lang="pl-PL" sz="1600" dirty="0"/>
              <a:t>w przypadku gdy nie przenoszą zaznaczeń do zadań zamkniętych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     na </a:t>
            </a:r>
            <a:r>
              <a:rPr lang="pl-PL" sz="1600" dirty="0"/>
              <a:t>kartę odpowiedzi)</a:t>
            </a:r>
            <a:endParaRPr lang="pl-PL" sz="16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8163" lvl="1" indent="-90488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pl-P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uczniów, którzy nie dopełnili obowiązku przeniesienia zaznaczeń </a:t>
            </a:r>
            <a:b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na kartę.</a:t>
            </a:r>
            <a:endParaRPr lang="pl-PL" sz="1400" dirty="0"/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7380312" y="620688"/>
            <a:ext cx="7207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1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endParaRPr lang="pl-PL" sz="16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39552" y="6376243"/>
            <a:ext cx="7632848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38</a:t>
            </a:fld>
            <a:endParaRPr lang="pl-PL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516216" y="5929535"/>
            <a:ext cx="2135690" cy="307777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pl-PL" dirty="0"/>
              <a:t>(VI, Procedura </a:t>
            </a:r>
            <a:r>
              <a:rPr lang="pl-PL" dirty="0" smtClean="0"/>
              <a:t>8)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8073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9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9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9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9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9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9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69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2" grpId="0"/>
      <p:bldP spid="69643" grpId="0" build="p"/>
      <p:bldP spid="16077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4" y="332656"/>
            <a:ext cx="8569647" cy="1080418"/>
          </a:xfrm>
        </p:spPr>
        <p:txBody>
          <a:bodyPr anchor="b">
            <a:normAutofit/>
          </a:bodyPr>
          <a:lstStyle/>
          <a:p>
            <a:pPr marL="0" indent="0" algn="l">
              <a:defRPr/>
            </a:pP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Przygotowanie 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materiałów egzaminacyjnych 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do 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przekazania PSZE po zakończeniu 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egzaminu</a:t>
            </a:r>
            <a:b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arkusze standardowe </a:t>
            </a: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5574" name="Text Box 6"/>
          <p:cNvSpPr txBox="1">
            <a:spLocks noChangeArrowheads="1"/>
          </p:cNvSpPr>
          <p:nvPr/>
        </p:nvSpPr>
        <p:spPr bwMode="auto">
          <a:xfrm>
            <a:off x="215577" y="1556792"/>
            <a:ext cx="882091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l-PL" sz="1500" b="1" dirty="0">
                <a:latin typeface="+mn-lt"/>
              </a:rPr>
              <a:t>W </a:t>
            </a:r>
            <a:r>
              <a:rPr lang="pl-PL" sz="1500" b="1" dirty="0" smtClean="0">
                <a:latin typeface="+mn-lt"/>
              </a:rPr>
              <a:t>każdej sali egzaminacyjnej </a:t>
            </a:r>
            <a:r>
              <a:rPr lang="pl-PL" sz="1500" b="1" dirty="0">
                <a:latin typeface="+mn-lt"/>
              </a:rPr>
              <a:t>w obecności </a:t>
            </a:r>
            <a:r>
              <a:rPr lang="pl-PL" sz="1500" b="1" dirty="0" smtClean="0">
                <a:latin typeface="+mn-lt"/>
              </a:rPr>
              <a:t> przedstawiciela zdających w przypadku arkuszy standardowych wypełnianych przez zdających, którzy mają obowiązek przenosić odpowiedzi na kartę, następuje</a:t>
            </a:r>
            <a:endParaRPr lang="pl-PL" sz="1500" b="1" dirty="0">
              <a:latin typeface="+mn-lt"/>
            </a:endParaRPr>
          </a:p>
        </p:txBody>
      </p:sp>
      <p:sp>
        <p:nvSpPr>
          <p:cNvPr id="365575" name="Text Box 7"/>
          <p:cNvSpPr txBox="1">
            <a:spLocks noChangeArrowheads="1"/>
          </p:cNvSpPr>
          <p:nvPr/>
        </p:nvSpPr>
        <p:spPr bwMode="auto">
          <a:xfrm>
            <a:off x="682178" y="3417312"/>
            <a:ext cx="8642350" cy="331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82563" indent="-182563" algn="l" eaLnBrk="1" hangingPunct="1">
              <a:spcBef>
                <a:spcPct val="3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1600" dirty="0">
                <a:latin typeface="+mn-lt"/>
              </a:rPr>
              <a:t> </a:t>
            </a:r>
            <a:r>
              <a:rPr lang="pl-PL" sz="1500" dirty="0">
                <a:latin typeface="+mn-lt"/>
              </a:rPr>
              <a:t>ułożenie </a:t>
            </a:r>
            <a:r>
              <a:rPr lang="pl-PL" sz="1500" dirty="0" smtClean="0">
                <a:latin typeface="+mn-lt"/>
              </a:rPr>
              <a:t>kart odpowiedzi w kolejności zgodnej z etykietą</a:t>
            </a:r>
            <a:endParaRPr lang="pl-PL" sz="1500" dirty="0">
              <a:latin typeface="+mn-lt"/>
            </a:endParaRPr>
          </a:p>
          <a:p>
            <a:pPr marL="182563" indent="-182563" algn="l" eaLnBrk="1" hangingPunct="1">
              <a:spcBef>
                <a:spcPct val="3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1500" dirty="0">
                <a:latin typeface="+mn-lt"/>
              </a:rPr>
              <a:t> </a:t>
            </a:r>
            <a:r>
              <a:rPr lang="pl-PL" sz="1500" dirty="0" smtClean="0">
                <a:latin typeface="+mn-lt"/>
              </a:rPr>
              <a:t>sporządzenie adnotacji na etykietach </a:t>
            </a:r>
            <a:r>
              <a:rPr lang="pl-PL" sz="1500" dirty="0">
                <a:latin typeface="+mn-lt"/>
              </a:rPr>
              <a:t>na bezpieczne </a:t>
            </a:r>
            <a:r>
              <a:rPr lang="pl-PL" sz="1500" dirty="0" smtClean="0">
                <a:latin typeface="+mn-lt"/>
              </a:rPr>
              <a:t>koperty</a:t>
            </a:r>
          </a:p>
          <a:p>
            <a:pPr marL="182563" indent="-182563" algn="l" eaLnBrk="1" hangingPunct="1">
              <a:spcBef>
                <a:spcPct val="3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1500" dirty="0" smtClean="0">
                <a:latin typeface="+mn-lt"/>
              </a:rPr>
              <a:t> wypełnienie i podpisanie listy obecności</a:t>
            </a:r>
          </a:p>
          <a:p>
            <a:pPr marL="182563" indent="-182563" algn="l" eaLnBrk="1" hangingPunct="1">
              <a:spcBef>
                <a:spcPct val="3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1500" dirty="0" smtClean="0">
                <a:latin typeface="+mn-lt"/>
              </a:rPr>
              <a:t> zapakowanie kart odpowiedzi do kopert zwrotnych</a:t>
            </a:r>
            <a:endParaRPr lang="pl-PL" sz="1500" dirty="0">
              <a:latin typeface="+mn-lt"/>
            </a:endParaRPr>
          </a:p>
          <a:p>
            <a:pPr marL="182563" indent="-182563" algn="l" eaLnBrk="1" hangingPunct="1">
              <a:spcBef>
                <a:spcPct val="3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1500" dirty="0">
                <a:latin typeface="+mn-lt"/>
              </a:rPr>
              <a:t> przyklejenie etykiet do kopert</a:t>
            </a:r>
          </a:p>
          <a:p>
            <a:pPr marL="182563" indent="-182563" algn="l" eaLnBrk="1" hangingPunct="1">
              <a:spcBef>
                <a:spcPct val="3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1500" dirty="0">
                <a:latin typeface="+mn-lt"/>
              </a:rPr>
              <a:t> zaklejenie </a:t>
            </a:r>
            <a:r>
              <a:rPr lang="pl-PL" sz="1500" dirty="0" smtClean="0">
                <a:latin typeface="+mn-lt"/>
              </a:rPr>
              <a:t>kopert</a:t>
            </a:r>
          </a:p>
          <a:p>
            <a:pPr marL="182563" indent="-182563" algn="l" eaLnBrk="1" hangingPunct="1">
              <a:spcBef>
                <a:spcPct val="3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1500" dirty="0" smtClean="0">
                <a:latin typeface="+mn-lt"/>
              </a:rPr>
              <a:t> </a:t>
            </a:r>
            <a:r>
              <a:rPr lang="pl-PL" sz="1500" b="1" dirty="0" smtClean="0">
                <a:latin typeface="+mn-lt"/>
              </a:rPr>
              <a:t>zapakowanie zeszytów zadań zgodnie z instrukcją PSZE</a:t>
            </a:r>
            <a:endParaRPr lang="pl-PL" sz="1500" b="1" dirty="0">
              <a:latin typeface="+mn-lt"/>
            </a:endParaRPr>
          </a:p>
          <a:p>
            <a:pPr marL="182563" indent="-182563" algn="l" eaLnBrk="1" hangingPunct="1">
              <a:spcBef>
                <a:spcPct val="3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1500" dirty="0">
                <a:latin typeface="+mn-lt"/>
              </a:rPr>
              <a:t> opuszczenie </a:t>
            </a:r>
            <a:r>
              <a:rPr lang="pl-PL" sz="1500" dirty="0" smtClean="0">
                <a:latin typeface="+mn-lt"/>
              </a:rPr>
              <a:t>sali egzaminacyjnej </a:t>
            </a:r>
            <a:r>
              <a:rPr lang="pl-PL" sz="1500" dirty="0">
                <a:latin typeface="+mn-lt"/>
              </a:rPr>
              <a:t>przez </a:t>
            </a:r>
            <a:r>
              <a:rPr lang="pl-PL" sz="1500" dirty="0" smtClean="0">
                <a:latin typeface="+mn-lt"/>
              </a:rPr>
              <a:t>ucznia uczestniczącego </a:t>
            </a:r>
            <a:r>
              <a:rPr lang="pl-PL" sz="1500" dirty="0">
                <a:latin typeface="+mn-lt"/>
              </a:rPr>
              <a:t/>
            </a:r>
            <a:br>
              <a:rPr lang="pl-PL" sz="1500" dirty="0">
                <a:latin typeface="+mn-lt"/>
              </a:rPr>
            </a:br>
            <a:r>
              <a:rPr lang="pl-PL" sz="1500" dirty="0">
                <a:latin typeface="+mn-lt"/>
              </a:rPr>
              <a:t>  </a:t>
            </a:r>
            <a:r>
              <a:rPr lang="pl-PL" sz="1500" dirty="0" smtClean="0">
                <a:latin typeface="+mn-lt"/>
              </a:rPr>
              <a:t>w </a:t>
            </a:r>
            <a:r>
              <a:rPr lang="pl-PL" sz="1500" dirty="0">
                <a:latin typeface="+mn-lt"/>
              </a:rPr>
              <a:t>pakowaniu </a:t>
            </a:r>
            <a:r>
              <a:rPr lang="pl-PL" sz="1500" dirty="0" smtClean="0">
                <a:latin typeface="+mn-lt"/>
              </a:rPr>
              <a:t>materiałów egzaminacyjnych.</a:t>
            </a:r>
            <a:endParaRPr lang="pl-PL" sz="1500" dirty="0">
              <a:latin typeface="+mn-lt"/>
            </a:endParaRPr>
          </a:p>
          <a:p>
            <a:pPr algn="l" eaLnBrk="1" hangingPunct="1">
              <a:spcBef>
                <a:spcPct val="3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pl-PL" sz="1600" dirty="0">
              <a:latin typeface="+mn-lt"/>
            </a:endParaRPr>
          </a:p>
          <a:p>
            <a:pPr marL="263525" indent="-263525" algn="l" eaLnBrk="1" hangingPunct="1">
              <a:spcBef>
                <a:spcPct val="3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1600" dirty="0">
                <a:latin typeface="+mn-lt"/>
              </a:rPr>
              <a:t> </a:t>
            </a:r>
            <a:r>
              <a:rPr lang="pl-PL" sz="1500" dirty="0">
                <a:latin typeface="+mn-lt"/>
              </a:rPr>
              <a:t>sporządzenie </a:t>
            </a:r>
            <a:r>
              <a:rPr lang="pl-PL" sz="1500" dirty="0" smtClean="0">
                <a:latin typeface="+mn-lt"/>
              </a:rPr>
              <a:t>protokołu przebiegu egzaminu w sali</a:t>
            </a:r>
            <a:r>
              <a:rPr lang="pl-PL" sz="1600" dirty="0" smtClean="0">
                <a:latin typeface="+mn-lt"/>
              </a:rPr>
              <a:t>.</a:t>
            </a:r>
            <a:endParaRPr lang="pl-PL" sz="1600" dirty="0">
              <a:latin typeface="+mn-lt"/>
            </a:endParaRPr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683642" y="2240037"/>
            <a:ext cx="8424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2563" indent="-182563" algn="l">
              <a:buClr>
                <a:srgbClr val="FF0000"/>
              </a:buClr>
              <a:buSzPct val="130000"/>
              <a:buFont typeface="Arial" pitchFamily="34" charset="0"/>
              <a:buChar char="•"/>
            </a:pPr>
            <a:r>
              <a:rPr lang="pl-PL" sz="2000" b="1" dirty="0" smtClean="0">
                <a:solidFill>
                  <a:srgbClr val="0D59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pl-PL" sz="1500" dirty="0" smtClean="0"/>
              <a:t> oderwanie </a:t>
            </a:r>
            <a:r>
              <a:rPr lang="pl-PL" sz="1500" dirty="0"/>
              <a:t>kart odpowiedzi </a:t>
            </a:r>
            <a:r>
              <a:rPr lang="pl-PL" sz="1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</a:t>
            </a:r>
            <a:r>
              <a:rPr lang="pl-PL" sz="15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zeszytów </a:t>
            </a:r>
            <a:r>
              <a:rPr lang="pl-PL" sz="1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zadań z zakresu </a:t>
            </a:r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1333302" y="2567226"/>
            <a:ext cx="791921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pl-PL" dirty="0">
                <a:latin typeface="Tahoma" pitchFamily="34" charset="0"/>
              </a:rPr>
              <a:t> </a:t>
            </a:r>
            <a:r>
              <a:rPr lang="pl-PL" sz="1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historii i wiedzy o społeczeństwie </a:t>
            </a:r>
            <a:r>
              <a:rPr lang="pl-PL" sz="1500" dirty="0"/>
              <a:t>(część I)</a:t>
            </a:r>
          </a:p>
          <a:p>
            <a:pPr marL="285750" indent="-285750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pl-PL" sz="1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5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przedmiotów przyrodniczych </a:t>
            </a:r>
            <a:r>
              <a:rPr lang="pl-PL" sz="1500" dirty="0"/>
              <a:t>(część II)</a:t>
            </a:r>
          </a:p>
          <a:p>
            <a:pPr marL="285750" indent="-285750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pl-PL" sz="1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języka obcego nowożytnego na poziomie podstawowym </a:t>
            </a:r>
            <a:r>
              <a:rPr lang="pl-PL" sz="1500" dirty="0"/>
              <a:t>(część III)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50825" y="6093296"/>
            <a:ext cx="67691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l-PL" sz="1600" b="1" dirty="0">
                <a:latin typeface="+mn-lt"/>
              </a:rPr>
              <a:t>Po opuszczeniu sali przez </a:t>
            </a:r>
            <a:r>
              <a:rPr lang="pl-PL" sz="1600" b="1" dirty="0" smtClean="0">
                <a:latin typeface="+mn-lt"/>
              </a:rPr>
              <a:t>przedstawiciela </a:t>
            </a:r>
            <a:r>
              <a:rPr lang="pl-PL" sz="1600" b="1" dirty="0">
                <a:latin typeface="+mn-lt"/>
              </a:rPr>
              <a:t>zdających</a:t>
            </a: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6552382" y="5996027"/>
            <a:ext cx="2124075" cy="307777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pl-PL" dirty="0"/>
              <a:t>(VI, Procedura </a:t>
            </a:r>
            <a:r>
              <a:rPr lang="pl-PL" dirty="0" smtClean="0"/>
              <a:t>8)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39</a:t>
            </a:fld>
            <a:endParaRPr lang="pl-PL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787725" y="1052736"/>
            <a:ext cx="3168651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7F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l-PL" sz="2400" b="1" dirty="0" smtClean="0">
                <a:latin typeface="Tahoma" pitchFamily="34" charset="0"/>
              </a:rPr>
              <a:t>21, 22, 23.04.2015</a:t>
            </a:r>
            <a:endParaRPr lang="pl-PL" sz="2400" b="1" dirty="0">
              <a:latin typeface="Tahoma" pitchFamily="34" charset="0"/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3131840" y="1844824"/>
            <a:ext cx="388808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929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7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5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65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5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5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65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55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655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655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655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4" grpId="0" autoUpdateAnimBg="0"/>
      <p:bldP spid="365575" grpId="0" build="p" autoUpdateAnimBg="0" advAuto="2000"/>
      <p:bldP spid="76817" grpId="0"/>
      <p:bldP spid="67602" grpId="0" build="p"/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Monitorowanie prawidłowego przebiegu egzaminu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4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383720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Członkowie zespołu nadzorującego oraz obserwatorzy mogą poruszać się po sali egzaminacyjnej  w sposób niezakłócający pracy zdającym</a:t>
            </a:r>
          </a:p>
          <a:p>
            <a:endParaRPr lang="pl-PL" dirty="0" smtClean="0"/>
          </a:p>
          <a:p>
            <a:pPr marL="2154238" indent="-35560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tabLst>
                <a:tab pos="2154238" algn="l"/>
              </a:tabLst>
            </a:pPr>
            <a:r>
              <a:rPr lang="pl-PL" dirty="0" smtClean="0"/>
              <a:t>cicho</a:t>
            </a:r>
          </a:p>
          <a:p>
            <a:pPr marL="2154238" indent="-35560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tabLst>
                <a:tab pos="2154238" algn="l"/>
              </a:tabLst>
            </a:pPr>
            <a:r>
              <a:rPr lang="pl-PL" dirty="0" smtClean="0"/>
              <a:t>bez zaglądania do prac zdających.</a:t>
            </a:r>
            <a:endParaRPr lang="pl-PL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72200" y="4869160"/>
            <a:ext cx="222365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  <a:extLst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pl-PL" dirty="0" smtClean="0"/>
              <a:t>(VI, Procedura 7, p.21)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7671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37" y="4446789"/>
            <a:ext cx="4752528" cy="1853026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8" name="Rectangle 21"/>
          <p:cNvSpPr>
            <a:spLocks noGrp="1"/>
          </p:cNvSpPr>
          <p:nvPr>
            <p:ph type="ftr" sz="quarter" idx="4294967295"/>
          </p:nvPr>
        </p:nvSpPr>
        <p:spPr>
          <a:xfrm>
            <a:off x="3203575" y="6308725"/>
            <a:ext cx="5940425" cy="5492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l-PL" smtClean="0">
              <a:latin typeface="Verdana" pitchFamily="34" charset="0"/>
            </a:endParaRPr>
          </a:p>
          <a:p>
            <a:pPr eaLnBrk="1" hangingPunct="1"/>
            <a:endParaRPr lang="en-US" smtClean="0">
              <a:latin typeface="Verdana" pitchFamily="34" charset="0"/>
            </a:endParaRPr>
          </a:p>
        </p:txBody>
      </p:sp>
      <p:sp>
        <p:nvSpPr>
          <p:cNvPr id="175106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Przygotowanie 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materiałów egzaminacyjnych </a:t>
            </a:r>
            <a:b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do 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przekazania PSZE po zakończeniu 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egzaminu</a:t>
            </a:r>
            <a:b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arkusze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standardowe</a:t>
            </a: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666" name="Rectangle 8"/>
          <p:cNvSpPr>
            <a:spLocks noGrp="1"/>
          </p:cNvSpPr>
          <p:nvPr>
            <p:ph type="body" idx="4294967295"/>
          </p:nvPr>
        </p:nvSpPr>
        <p:spPr>
          <a:xfrm>
            <a:off x="107504" y="1628800"/>
            <a:ext cx="8928992" cy="1081087"/>
          </a:xfrm>
        </p:spPr>
        <p:txBody>
          <a:bodyPr>
            <a:normAutofit fontScale="62500" lnSpcReduction="20000"/>
          </a:bodyPr>
          <a:lstStyle/>
          <a:p>
            <a:pPr marL="368300" lvl="1" indent="0" algn="ctr" defTabSz="179388" eaLnBrk="1" hangingPunct="1">
              <a:lnSpc>
                <a:spcPct val="120000"/>
              </a:lnSpc>
              <a:spcBef>
                <a:spcPct val="0"/>
              </a:spcBef>
              <a:buClr>
                <a:srgbClr val="0D59BF"/>
              </a:buClr>
              <a:buFont typeface="Wingdings" pitchFamily="2" charset="2"/>
              <a:buNone/>
            </a:pPr>
            <a:r>
              <a:rPr lang="pl-PL" sz="2400" dirty="0" smtClean="0"/>
              <a:t>W przypadku, gdy w kopercie umieszcza się </a:t>
            </a:r>
            <a:r>
              <a:rPr lang="pl-PL" sz="2400" b="1" dirty="0" smtClean="0"/>
              <a:t>wyłącznie arkusze standardowe </a:t>
            </a:r>
            <a:br>
              <a:rPr lang="pl-PL" sz="2400" b="1" dirty="0" smtClean="0"/>
            </a:br>
            <a:r>
              <a:rPr lang="pl-PL" sz="2400" dirty="0" smtClean="0"/>
              <a:t>z zakresu historii i WOS, przedmiotów przyrodniczych oraz poziomu podstawowego </a:t>
            </a:r>
            <a:br>
              <a:rPr lang="pl-PL" sz="2400" dirty="0" smtClean="0"/>
            </a:br>
            <a:r>
              <a:rPr lang="pl-PL" sz="2400" dirty="0" smtClean="0"/>
              <a:t>w części III, </a:t>
            </a:r>
            <a:r>
              <a:rPr lang="pl-PL" sz="2400" b="1" dirty="0" smtClean="0">
                <a:solidFill>
                  <a:schemeClr val="tx1"/>
                </a:solidFill>
              </a:rPr>
              <a:t>od których </a:t>
            </a:r>
            <a:r>
              <a:rPr lang="pl-PL" sz="2400" b="1" dirty="0" smtClean="0"/>
              <a:t>nie oderwano kart odpowiedzi, </a:t>
            </a:r>
            <a:br>
              <a:rPr lang="pl-PL" sz="2400" b="1" dirty="0" smtClean="0"/>
            </a:br>
            <a:r>
              <a:rPr lang="pl-PL" sz="2400" b="1" dirty="0" smtClean="0"/>
              <a:t>ponieważ nie zostały wypełnione, </a:t>
            </a:r>
            <a:r>
              <a:rPr lang="pl-PL" sz="2400" dirty="0" smtClean="0"/>
              <a:t>należy</a:t>
            </a:r>
          </a:p>
          <a:p>
            <a:pPr marL="368300" lvl="1" indent="0" defTabSz="179388" eaLnBrk="1" hangingPunct="1">
              <a:spcBef>
                <a:spcPct val="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pl-PL" sz="2200" dirty="0" smtClean="0"/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251520" y="3718773"/>
            <a:ext cx="80660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800100" lvl="1" indent="-342900" algn="l">
              <a:buClr>
                <a:schemeClr val="accent2"/>
              </a:buClr>
              <a:buFont typeface="Wingdings" pitchFamily="2" charset="2"/>
              <a:buChar char="ü"/>
            </a:pPr>
            <a:r>
              <a:rPr lang="pl-PL" sz="2000" dirty="0">
                <a:latin typeface="Tahoma" pitchFamily="34" charset="0"/>
              </a:rPr>
              <a:t> </a:t>
            </a:r>
            <a:r>
              <a:rPr lang="pl-PL" sz="1600" dirty="0"/>
              <a:t>zrobić </a:t>
            </a:r>
            <a:r>
              <a:rPr lang="pl-PL" sz="1600" b="1" dirty="0"/>
              <a:t>adnotację na etykiecie koperty </a:t>
            </a:r>
            <a:r>
              <a:rPr lang="pl-PL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Nieoderwane</a:t>
            </a:r>
            <a:r>
              <a:rPr lang="pl-PL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l-PL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1600" dirty="0"/>
              <a:t> </a:t>
            </a:r>
            <a:r>
              <a:rPr lang="pl-PL" sz="1600" dirty="0" smtClean="0"/>
              <a:t>długopisem/piórem </a:t>
            </a:r>
            <a:r>
              <a:rPr lang="pl-PL" sz="1600" dirty="0"/>
              <a:t>z czerwonym tuszem/atramentem. 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756345" y="2668850"/>
            <a:ext cx="799211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Clr>
                <a:schemeClr val="accent2"/>
              </a:buClr>
              <a:buFont typeface="Wingdings" pitchFamily="2" charset="2"/>
              <a:buChar char="ü"/>
            </a:pPr>
            <a:r>
              <a:rPr lang="pl-PL" sz="2000" dirty="0">
                <a:latin typeface="Tahoma" pitchFamily="34" charset="0"/>
              </a:rPr>
              <a:t> </a:t>
            </a:r>
            <a:r>
              <a:rPr lang="pl-PL" sz="1600" dirty="0"/>
              <a:t>ułożyć je </a:t>
            </a:r>
            <a:r>
              <a:rPr lang="pl-PL" sz="1600" b="1" dirty="0"/>
              <a:t>w kolejności </a:t>
            </a:r>
            <a:r>
              <a:rPr lang="pl-PL" sz="1600" b="1" dirty="0" smtClean="0"/>
              <a:t>kodów</a:t>
            </a:r>
          </a:p>
          <a:p>
            <a:pPr marL="342900" indent="-342900" algn="l">
              <a:buClr>
                <a:schemeClr val="accent2"/>
              </a:buClr>
              <a:buFont typeface="Wingdings" pitchFamily="2" charset="2"/>
              <a:buChar char="ü"/>
            </a:pPr>
            <a:r>
              <a:rPr lang="pl-PL" sz="1600" b="1" dirty="0" smtClean="0"/>
              <a:t> </a:t>
            </a:r>
            <a:r>
              <a:rPr lang="pl-PL" sz="1600" dirty="0" smtClean="0"/>
              <a:t>zaznaczyć w zeszycie zadań i na karcie odpowiedzi </a:t>
            </a:r>
            <a:r>
              <a:rPr lang="pl-PL" sz="1600" b="1" dirty="0" smtClean="0"/>
              <a:t>przyznanie</a:t>
            </a:r>
            <a:r>
              <a:rPr lang="pl-PL" sz="1600" dirty="0" smtClean="0"/>
              <a:t> uczniom</a:t>
            </a:r>
            <a:br>
              <a:rPr lang="pl-PL" sz="1600" dirty="0" smtClean="0"/>
            </a:br>
            <a:r>
              <a:rPr lang="pl-PL" sz="1600" dirty="0" smtClean="0"/>
              <a:t> </a:t>
            </a:r>
            <a:r>
              <a:rPr lang="pl-PL" sz="1600" b="1" dirty="0" smtClean="0"/>
              <a:t>uprawnień</a:t>
            </a:r>
            <a:r>
              <a:rPr lang="pl-PL" sz="1600" dirty="0" smtClean="0"/>
              <a:t> do nieprzenoszenia na kartę zaznaczeń do zadań zamkniętych</a:t>
            </a:r>
            <a:endParaRPr lang="pl-PL" sz="1600" dirty="0"/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755750" y="3501008"/>
            <a:ext cx="12239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l-PL" sz="1600" dirty="0" smtClean="0"/>
              <a:t>oraz</a:t>
            </a:r>
            <a:endParaRPr lang="pl-PL" sz="1600" dirty="0"/>
          </a:p>
        </p:txBody>
      </p:sp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39552" y="6376243"/>
            <a:ext cx="7632848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40</a:t>
            </a:fld>
            <a:endParaRPr lang="pl-PL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4698423" y="5583499"/>
            <a:ext cx="2189686" cy="437875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l-PL" b="1" i="1" dirty="0">
                <a:solidFill>
                  <a:srgbClr val="FF0000"/>
                </a:solidFill>
                <a:latin typeface="Comic Sans MS" pitchFamily="66" charset="0"/>
              </a:rPr>
              <a:t>Nieoderwane</a:t>
            </a: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2987823" y="5013176"/>
            <a:ext cx="1296739" cy="360126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Char char="¨"/>
            </a:pPr>
            <a:endParaRPr lang="pl-PL" sz="20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571701" y="1052736"/>
            <a:ext cx="3168651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7F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l-PL" sz="2400" b="1" dirty="0" smtClean="0">
                <a:latin typeface="Tahoma" pitchFamily="34" charset="0"/>
              </a:rPr>
              <a:t>21, 22, 23.04.2015</a:t>
            </a:r>
            <a:endParaRPr lang="pl-PL" sz="2400" b="1" dirty="0">
              <a:latin typeface="Tahoma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7020272" y="6007814"/>
            <a:ext cx="1907704" cy="307777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pl-PL" dirty="0"/>
              <a:t>(VI, Procedura </a:t>
            </a:r>
            <a:r>
              <a:rPr lang="pl-PL" dirty="0" smtClean="0"/>
              <a:t>8)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2981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0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0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0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 build="p"/>
      <p:bldP spid="70669" grpId="0" build="p"/>
      <p:bldP spid="70671" grpId="0" build="p"/>
      <p:bldP spid="70672" grpId="0" build="p"/>
      <p:bldP spid="24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65829"/>
            <a:ext cx="4752528" cy="1853026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5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772915"/>
            <a:ext cx="8642350" cy="863997"/>
          </a:xfrm>
        </p:spPr>
        <p:txBody>
          <a:bodyPr>
            <a:normAutofit/>
          </a:bodyPr>
          <a:lstStyle/>
          <a:p>
            <a:pPr marL="0" indent="0" algn="ctr" defTabSz="179388">
              <a:buFont typeface="Wingdings 3" pitchFamily="18" charset="2"/>
              <a:buNone/>
            </a:pPr>
            <a:r>
              <a:rPr lang="pl-PL" sz="1600" dirty="0" smtClean="0"/>
              <a:t>W sytuacji, gdy do jednej koperty pakowane są </a:t>
            </a:r>
            <a:r>
              <a:rPr lang="pl-PL" sz="1600" b="1" dirty="0" smtClean="0"/>
              <a:t>zarówno arkusze, od których </a:t>
            </a:r>
            <a:br>
              <a:rPr lang="pl-PL" sz="1600" b="1" dirty="0" smtClean="0"/>
            </a:br>
            <a:r>
              <a:rPr lang="pl-PL" sz="1600" b="1" dirty="0" smtClean="0"/>
              <a:t>nie oderwano kart odpowiedzi, jak i karty odpowiedzi oderwane od innych arkuszy,</a:t>
            </a:r>
            <a:r>
              <a:rPr lang="pl-PL" sz="1600" dirty="0" smtClean="0"/>
              <a:t> materiały egzaminacyjne należy ułożyć w następującej kolejności:</a:t>
            </a:r>
          </a:p>
        </p:txBody>
      </p:sp>
      <p:sp>
        <p:nvSpPr>
          <p:cNvPr id="71689" name="Text Box 7"/>
          <p:cNvSpPr txBox="1">
            <a:spLocks noChangeArrowheads="1"/>
          </p:cNvSpPr>
          <p:nvPr/>
        </p:nvSpPr>
        <p:spPr bwMode="auto">
          <a:xfrm>
            <a:off x="4932040" y="5373216"/>
            <a:ext cx="40324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00B0F0"/>
              </a:buClr>
              <a:buSzPct val="130000"/>
            </a:pPr>
            <a:r>
              <a:rPr lang="pl-PL" dirty="0" smtClean="0">
                <a:latin typeface="+mn-lt"/>
              </a:rPr>
              <a:t>Na </a:t>
            </a:r>
            <a:r>
              <a:rPr lang="pl-PL" dirty="0">
                <a:latin typeface="+mn-lt"/>
              </a:rPr>
              <a:t>etykiecie koperty </a:t>
            </a:r>
            <a:r>
              <a:rPr lang="pl-PL" dirty="0" smtClean="0">
                <a:latin typeface="+mn-lt"/>
              </a:rPr>
              <a:t>należy </a:t>
            </a:r>
            <a:br>
              <a:rPr lang="pl-PL" dirty="0" smtClean="0">
                <a:latin typeface="+mn-lt"/>
              </a:rPr>
            </a:br>
            <a:r>
              <a:rPr lang="pl-PL" dirty="0" smtClean="0">
                <a:latin typeface="+mn-lt"/>
              </a:rPr>
              <a:t>zrobić </a:t>
            </a:r>
            <a:r>
              <a:rPr lang="pl-PL" dirty="0">
                <a:latin typeface="+mn-lt"/>
              </a:rPr>
              <a:t>adnotację</a:t>
            </a: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Nieoderwane</a:t>
            </a:r>
            <a:r>
              <a:rPr lang="pl-PL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pl-PL" dirty="0">
                <a:latin typeface="+mn-lt"/>
              </a:rPr>
              <a:t>(czerwonym tuszem/atramentem).</a:t>
            </a:r>
            <a:endParaRPr lang="pl-PL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71691" name="Rectangle 1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pl-PL" sz="20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Układanie materiałów egzaminacyjnych</a:t>
            </a:r>
          </a:p>
          <a:p>
            <a:pPr algn="ctr">
              <a:spcBef>
                <a:spcPct val="0"/>
              </a:spcBef>
              <a:defRPr/>
            </a:pPr>
            <a:r>
              <a:rPr lang="pl-PL" sz="16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Z ZAKRESU HISTORII I WOS, PRZEDMIOTÓW PRZYRODNICZYCH </a:t>
            </a:r>
            <a:br>
              <a:rPr lang="pl-PL" sz="16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pl-PL" sz="16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 POZIOMU PODSTAWOWEGO W CZĘŚCI </a:t>
            </a:r>
            <a:r>
              <a:rPr lang="pl-PL" sz="16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III w </a:t>
            </a:r>
            <a:r>
              <a:rPr lang="pl-PL" sz="16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bezpiecznych </a:t>
            </a:r>
            <a:r>
              <a:rPr lang="pl-PL" sz="16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kopertach</a:t>
            </a:r>
            <a:endParaRPr lang="pl-PL" sz="1600" b="1" cap="all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694" name="AutoShape 14"/>
          <p:cNvSpPr>
            <a:spLocks noChangeArrowheads="1"/>
          </p:cNvSpPr>
          <p:nvPr/>
        </p:nvSpPr>
        <p:spPr bwMode="auto">
          <a:xfrm>
            <a:off x="2500118" y="3035181"/>
            <a:ext cx="5291882" cy="1487299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695" name="Rectangle 5"/>
          <p:cNvSpPr>
            <a:spLocks noChangeArrowheads="1"/>
          </p:cNvSpPr>
          <p:nvPr/>
        </p:nvSpPr>
        <p:spPr bwMode="auto">
          <a:xfrm>
            <a:off x="2796509" y="3789040"/>
            <a:ext cx="4959598" cy="65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l-PL" b="1" dirty="0">
                <a:solidFill>
                  <a:schemeClr val="accent2"/>
                </a:solidFill>
              </a:rPr>
              <a:t>2. </a:t>
            </a:r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Karty odpowiedzi oderwane </a:t>
            </a:r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od innych arkuszy</a:t>
            </a:r>
            <a:endParaRPr lang="pl-P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96" name="AutoShape 16"/>
          <p:cNvSpPr>
            <a:spLocks noChangeArrowheads="1"/>
          </p:cNvSpPr>
          <p:nvPr/>
        </p:nvSpPr>
        <p:spPr bwMode="auto">
          <a:xfrm>
            <a:off x="1724230" y="2603381"/>
            <a:ext cx="5167781" cy="1188265"/>
          </a:xfrm>
          <a:prstGeom prst="flowChartMultidocumen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pl-PL"/>
          </a:p>
        </p:txBody>
      </p:sp>
      <p:sp>
        <p:nvSpPr>
          <p:cNvPr id="71688" name="Rectangle 6"/>
          <p:cNvSpPr>
            <a:spLocks noChangeArrowheads="1"/>
          </p:cNvSpPr>
          <p:nvPr/>
        </p:nvSpPr>
        <p:spPr bwMode="auto">
          <a:xfrm>
            <a:off x="1927639" y="2811261"/>
            <a:ext cx="4537323" cy="77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pl-PL" b="1" dirty="0">
                <a:solidFill>
                  <a:schemeClr val="accent2"/>
                </a:solidFill>
              </a:rPr>
              <a:t>1.</a:t>
            </a:r>
            <a:r>
              <a:rPr lang="pl-PL" dirty="0"/>
              <a:t>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Arkusze,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których nie oderwano </a:t>
            </a:r>
            <a:b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kart odpowiedzi</a:t>
            </a:r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2987824" y="5799523"/>
            <a:ext cx="1872208" cy="437875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l-PL" b="1" i="1" dirty="0">
                <a:solidFill>
                  <a:srgbClr val="FF0000"/>
                </a:solidFill>
                <a:latin typeface="Comic Sans MS" pitchFamily="66" charset="0"/>
              </a:rPr>
              <a:t>Nieoderwane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79512" y="4149080"/>
            <a:ext cx="56886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B0F0"/>
              </a:buClr>
              <a:buSzPct val="130000"/>
            </a:pPr>
            <a:r>
              <a:rPr lang="pl-PL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 każdej grupie </a:t>
            </a:r>
            <a:br>
              <a:rPr lang="pl-PL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pl-PL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obowiązuje kolejność </a:t>
            </a:r>
            <a:br>
              <a:rPr lang="pl-PL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pl-PL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kodów zgodna z kolejnością na etykiecie.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41</a:t>
            </a:fld>
            <a:endParaRPr lang="pl-PL"/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910434" y="5570504"/>
            <a:ext cx="1285302" cy="264377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Char char="¨"/>
            </a:pPr>
            <a:endParaRPr lang="pl-PL" sz="20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156176" y="1372706"/>
            <a:ext cx="2886789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l-PL" sz="2000" b="1" dirty="0" smtClean="0">
                <a:latin typeface="Tahoma" pitchFamily="34" charset="0"/>
              </a:rPr>
              <a:t>21, 22, 23.04.2015</a:t>
            </a:r>
            <a:endParaRPr lang="pl-PL" sz="2000" b="1" dirty="0">
              <a:latin typeface="Tahoma" pitchFamily="34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938159" y="6312937"/>
            <a:ext cx="1907704" cy="307777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pl-PL" dirty="0"/>
              <a:t>(VI, Procedura </a:t>
            </a:r>
            <a:r>
              <a:rPr lang="pl-PL" dirty="0" smtClean="0"/>
              <a:t>8)</a:t>
            </a:r>
            <a:endParaRPr lang="pl-PL" dirty="0"/>
          </a:p>
        </p:txBody>
      </p:sp>
      <p:sp>
        <p:nvSpPr>
          <p:cNvPr id="16" name="Prostokąt zaokrąglony 15"/>
          <p:cNvSpPr/>
          <p:nvPr/>
        </p:nvSpPr>
        <p:spPr>
          <a:xfrm>
            <a:off x="287524" y="1372706"/>
            <a:ext cx="3816424" cy="4001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ARKUSZE  STANDARDOWE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9596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9" grpId="0"/>
      <p:bldP spid="71694" grpId="0" animBg="1"/>
      <p:bldP spid="71695" grpId="0"/>
      <p:bldP spid="71696" grpId="0" animBg="1"/>
      <p:bldP spid="71688" grpId="0"/>
      <p:bldP spid="15" grpId="0" animBg="1"/>
      <p:bldP spid="18" grpId="0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5913721" cy="194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8" name="Rectangle 21"/>
          <p:cNvSpPr>
            <a:spLocks noGrp="1"/>
          </p:cNvSpPr>
          <p:nvPr>
            <p:ph type="ftr" sz="quarter" idx="4294967295"/>
          </p:nvPr>
        </p:nvSpPr>
        <p:spPr>
          <a:xfrm>
            <a:off x="3203575" y="6308725"/>
            <a:ext cx="5940425" cy="5492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l-PL" smtClean="0">
              <a:latin typeface="Verdana" pitchFamily="34" charset="0"/>
            </a:endParaRPr>
          </a:p>
          <a:p>
            <a:pPr eaLnBrk="1" hangingPunct="1"/>
            <a:endParaRPr lang="en-US" smtClean="0">
              <a:latin typeface="Verdana" pitchFamily="34" charset="0"/>
            </a:endParaRPr>
          </a:p>
        </p:txBody>
      </p:sp>
      <p:sp>
        <p:nvSpPr>
          <p:cNvPr id="175106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Przygotowanie 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materiałów egzaminacyjnych </a:t>
            </a:r>
            <a:b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do 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przekazania PSZE po zakończeniu 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egzaminu</a:t>
            </a:r>
            <a:b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arkusze dostosowane</a:t>
            </a: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666" name="Rectangle 8"/>
          <p:cNvSpPr>
            <a:spLocks noGrp="1"/>
          </p:cNvSpPr>
          <p:nvPr>
            <p:ph type="body" idx="4294967295"/>
          </p:nvPr>
        </p:nvSpPr>
        <p:spPr>
          <a:xfrm>
            <a:off x="-36512" y="1628800"/>
            <a:ext cx="8964612" cy="1081087"/>
          </a:xfrm>
        </p:spPr>
        <p:txBody>
          <a:bodyPr>
            <a:noAutofit/>
          </a:bodyPr>
          <a:lstStyle/>
          <a:p>
            <a:pPr marL="368300" lvl="1" indent="0" algn="ctr" defTabSz="179388" eaLnBrk="1" hangingPunct="1">
              <a:lnSpc>
                <a:spcPct val="120000"/>
              </a:lnSpc>
              <a:spcBef>
                <a:spcPct val="0"/>
              </a:spcBef>
              <a:buClr>
                <a:srgbClr val="0D59BF"/>
              </a:buClr>
              <a:buFont typeface="Wingdings" pitchFamily="2" charset="2"/>
              <a:buNone/>
            </a:pPr>
            <a:r>
              <a:rPr lang="pl-PL" sz="1500" dirty="0" smtClean="0"/>
              <a:t>W przypadku, gdy w kopercie umieszcza się </a:t>
            </a:r>
            <a:r>
              <a:rPr lang="pl-PL" sz="1500" b="1" dirty="0" smtClean="0"/>
              <a:t>wyłącznie arkusze dostosowane </a:t>
            </a:r>
            <a:br>
              <a:rPr lang="pl-PL" sz="1500" b="1" dirty="0" smtClean="0"/>
            </a:br>
            <a:r>
              <a:rPr lang="pl-PL" sz="1500" dirty="0" smtClean="0"/>
              <a:t>z zakresu historii i WOS, przedmiotów przyrodniczych oraz poziomu podstawowego </a:t>
            </a:r>
            <a:br>
              <a:rPr lang="pl-PL" sz="1500" dirty="0" smtClean="0"/>
            </a:br>
            <a:r>
              <a:rPr lang="pl-PL" sz="1500" dirty="0" smtClean="0"/>
              <a:t>w części III, </a:t>
            </a:r>
            <a:r>
              <a:rPr lang="pl-PL" sz="1500" b="1" dirty="0" smtClean="0">
                <a:solidFill>
                  <a:schemeClr val="tx1"/>
                </a:solidFill>
              </a:rPr>
              <a:t>od których </a:t>
            </a:r>
            <a:r>
              <a:rPr lang="pl-PL" sz="1500" b="1" dirty="0" smtClean="0"/>
              <a:t>nie odrywa się kart odpowiedzi, ponieważ nie są wypełniane</a:t>
            </a:r>
            <a:r>
              <a:rPr lang="pl-PL" sz="1500" dirty="0" smtClean="0"/>
              <a:t>, </a:t>
            </a:r>
            <a:r>
              <a:rPr lang="pl-PL" sz="15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należy</a:t>
            </a:r>
          </a:p>
          <a:p>
            <a:pPr marL="368300" lvl="1" indent="0" defTabSz="179388" eaLnBrk="1" hangingPunct="1">
              <a:spcBef>
                <a:spcPct val="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pl-PL" sz="1600" dirty="0" smtClean="0"/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251520" y="3645024"/>
            <a:ext cx="806608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800100" lvl="1" indent="-342900" algn="l">
              <a:buClr>
                <a:schemeClr val="accent2"/>
              </a:buClr>
              <a:buFont typeface="Wingdings" pitchFamily="2" charset="2"/>
              <a:buChar char="ü"/>
            </a:pPr>
            <a:r>
              <a:rPr lang="pl-PL" sz="2000" dirty="0">
                <a:latin typeface="Tahoma" pitchFamily="34" charset="0"/>
              </a:rPr>
              <a:t> </a:t>
            </a:r>
            <a:r>
              <a:rPr lang="pl-PL" dirty="0"/>
              <a:t>zrobić </a:t>
            </a:r>
            <a:r>
              <a:rPr lang="pl-PL" b="1" dirty="0"/>
              <a:t>adnotację na etykiecie koperty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Nieoderwane</a:t>
            </a:r>
            <a:r>
              <a:rPr lang="pl-PL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l-PL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dirty="0"/>
              <a:t> </a:t>
            </a:r>
            <a:r>
              <a:rPr lang="pl-PL" dirty="0" smtClean="0"/>
              <a:t>długopisem/piórem </a:t>
            </a:r>
            <a:r>
              <a:rPr lang="pl-PL" dirty="0"/>
              <a:t>z czerwonym tuszem/atramentem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756345" y="2852936"/>
            <a:ext cx="70564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pl-PL" sz="2000" dirty="0">
                <a:latin typeface="Tahoma" pitchFamily="34" charset="0"/>
              </a:rPr>
              <a:t> </a:t>
            </a:r>
            <a:r>
              <a:rPr lang="pl-PL" dirty="0"/>
              <a:t>ułożyć je </a:t>
            </a:r>
            <a:r>
              <a:rPr lang="pl-PL" b="1" dirty="0"/>
              <a:t>w kolejności kodów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756345" y="3212976"/>
            <a:ext cx="12239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dirty="0"/>
              <a:t>oraz</a:t>
            </a:r>
          </a:p>
        </p:txBody>
      </p:sp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39552" y="6376243"/>
            <a:ext cx="7632848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42</a:t>
            </a:fld>
            <a:endParaRPr lang="pl-PL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4572000" y="5593361"/>
            <a:ext cx="2189686" cy="437875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l-PL" b="1" i="1" dirty="0">
                <a:solidFill>
                  <a:srgbClr val="FF0000"/>
                </a:solidFill>
                <a:latin typeface="Comic Sans MS" pitchFamily="66" charset="0"/>
              </a:rPr>
              <a:t>Nieoderwane</a:t>
            </a: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1959882" y="5250027"/>
            <a:ext cx="1459989" cy="411221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Char char="¨"/>
            </a:pPr>
            <a:endParaRPr lang="pl-PL" sz="20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859733" y="1052736"/>
            <a:ext cx="3168651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7F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l-PL" sz="2400" b="1" dirty="0" smtClean="0">
                <a:latin typeface="Tahoma" pitchFamily="34" charset="0"/>
              </a:rPr>
              <a:t>21, 22, 23.04.2015</a:t>
            </a:r>
            <a:endParaRPr lang="pl-PL" sz="2400" b="1" dirty="0">
              <a:latin typeface="Tahoma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7020272" y="6007814"/>
            <a:ext cx="1907704" cy="307777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pl-PL" dirty="0"/>
              <a:t>(VI, Procedura </a:t>
            </a:r>
            <a:r>
              <a:rPr lang="pl-PL" dirty="0" smtClean="0"/>
              <a:t>8)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0064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0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0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 build="p"/>
      <p:bldP spid="70669" grpId="0" build="p"/>
      <p:bldP spid="70671" grpId="0" build="p"/>
      <p:bldP spid="70672" grpId="0" build="p"/>
      <p:bldP spid="24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Przygotowanie do przekazania arkuszy </a:t>
            </a:r>
            <a:b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 zakresu języka polskiego, matematyki </a:t>
            </a:r>
            <a:b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poziomu rozszerzonego w części III</a:t>
            </a:r>
            <a:endParaRPr lang="pl-PL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43</a:t>
            </a:fld>
            <a:endParaRPr lang="pl-PL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6176" y="1372706"/>
            <a:ext cx="2886789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l-PL" sz="2000" b="1" dirty="0" smtClean="0">
                <a:latin typeface="Tahoma" pitchFamily="34" charset="0"/>
              </a:rPr>
              <a:t>21, 22, 23.04.2015</a:t>
            </a:r>
            <a:endParaRPr lang="pl-PL" sz="2000" b="1" dirty="0">
              <a:latin typeface="Tahoma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95536" y="1588150"/>
            <a:ext cx="864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Do OKE należy przekazać</a:t>
            </a:r>
            <a:endParaRPr lang="pl-PL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41420"/>
              </p:ext>
            </p:extLst>
          </p:nvPr>
        </p:nvGraphicFramePr>
        <p:xfrm>
          <a:off x="107502" y="1957483"/>
          <a:ext cx="8928994" cy="3631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6"/>
                <a:gridCol w="4752528"/>
              </a:tblGrid>
              <a:tr h="1039469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karty rozwiązań zadań otwartych </a:t>
                      </a:r>
                      <a:br>
                        <a:rPr lang="pl-PL" sz="1600" dirty="0" smtClean="0"/>
                      </a:br>
                      <a:r>
                        <a:rPr lang="pl-PL" sz="1600" dirty="0" smtClean="0"/>
                        <a:t>wraz z kartami odpowiedzi</a:t>
                      </a:r>
                      <a:endParaRPr lang="pl-PL" sz="16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dotyczy zdających </a:t>
                      </a:r>
                      <a:r>
                        <a:rPr lang="pl-PL" sz="1600" baseline="0" dirty="0" smtClean="0"/>
                        <a:t>wypełniających zestawy standardowe, którzy przenieśli zaznaczenia do zadań zamkniętych na kartę odpowiedzi</a:t>
                      </a:r>
                      <a:endParaRPr lang="pl-PL" sz="1600" dirty="0"/>
                    </a:p>
                  </a:txBody>
                  <a:tcPr anchor="ctr"/>
                </a:tc>
              </a:tr>
              <a:tr h="1594628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zeszyty zadań i karty rozwiązań zadań otwartych wraz z kartami odpowiedzi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dotyczy zdających wypełniających arkusze standardowe bez obowiązku zaznaczania odpowiedzi na karcie odpowiedzi oraz</a:t>
                      </a:r>
                    </a:p>
                    <a:p>
                      <a:pPr algn="ctr"/>
                      <a:r>
                        <a:rPr lang="pl-PL" sz="1600" dirty="0" smtClean="0"/>
                        <a:t>zdających, którzy nie dopełnili obowiązku przeniesienia odpowiedzi na kartę odpowiedzi</a:t>
                      </a:r>
                      <a:endParaRPr lang="pl-PL" sz="1600" dirty="0"/>
                    </a:p>
                  </a:txBody>
                  <a:tcPr anchor="ctr"/>
                </a:tc>
              </a:tr>
              <a:tr h="99766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zeszyty zadań wraz z kartami odpowiedzi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dotyczy zdających wypełniających arkusze dostosowane (G2, G4, G5, G6, G7, G8) </a:t>
                      </a:r>
                      <a:br>
                        <a:rPr lang="pl-PL" sz="1600" dirty="0" smtClean="0"/>
                      </a:br>
                      <a:r>
                        <a:rPr lang="pl-PL" sz="1600" dirty="0" smtClean="0"/>
                        <a:t>i specjalnie dostosowane</a:t>
                      </a:r>
                      <a:endParaRPr lang="pl-PL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Elipsa 9"/>
          <p:cNvSpPr/>
          <p:nvPr/>
        </p:nvSpPr>
        <p:spPr>
          <a:xfrm>
            <a:off x="1475656" y="5805264"/>
            <a:ext cx="655272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żadnym przypadku nie wolno odrywać karty odpowiedzi od arkusza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876256" y="5552330"/>
            <a:ext cx="576262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None/>
            </a:pPr>
            <a:r>
              <a:rPr lang="pl-PL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0" y="6466825"/>
            <a:ext cx="1907704" cy="307777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pl-PL" dirty="0"/>
              <a:t>(VI, Procedura </a:t>
            </a:r>
            <a:r>
              <a:rPr lang="pl-PL" dirty="0" smtClean="0"/>
              <a:t>8)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367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9" y="4615756"/>
            <a:ext cx="4463449" cy="206732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3419872" y="3776460"/>
            <a:ext cx="5544616" cy="1308724"/>
          </a:xfrm>
          <a:prstGeom prst="flowChartMultidocumen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71685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844824"/>
            <a:ext cx="8642350" cy="1296144"/>
          </a:xfrm>
        </p:spPr>
        <p:txBody>
          <a:bodyPr>
            <a:normAutofit/>
          </a:bodyPr>
          <a:lstStyle/>
          <a:p>
            <a:pPr marL="0" indent="0" defTabSz="179388">
              <a:buFont typeface="Wingdings 3" pitchFamily="18" charset="2"/>
              <a:buNone/>
            </a:pPr>
            <a:r>
              <a:rPr lang="pl-PL" sz="1600" dirty="0" smtClean="0"/>
              <a:t>W sytuacji, gdy do jednej koperty pakowane są </a:t>
            </a:r>
          </a:p>
          <a:p>
            <a:pPr marL="285750" indent="-285750" defTabSz="179388">
              <a:buClr>
                <a:schemeClr val="bg2">
                  <a:lumMod val="75000"/>
                </a:schemeClr>
              </a:buClr>
            </a:pPr>
            <a:r>
              <a:rPr lang="pl-PL" sz="1600" b="1" dirty="0" smtClean="0"/>
              <a:t>karty rozwiązań zadań otwartych wraz z kartami odpowiedzi</a:t>
            </a:r>
          </a:p>
          <a:p>
            <a:pPr marL="285750" indent="-285750" defTabSz="179388">
              <a:buClr>
                <a:schemeClr val="bg2">
                  <a:lumMod val="75000"/>
                </a:schemeClr>
              </a:buClr>
            </a:pPr>
            <a:r>
              <a:rPr lang="pl-PL" sz="1600" b="1" dirty="0" smtClean="0"/>
              <a:t>zeszyty zadań i karty rozwiązań zadań otwartych wraz z kartami odpowiedzi</a:t>
            </a:r>
          </a:p>
          <a:p>
            <a:pPr marL="0" indent="0" defTabSz="179388">
              <a:buClr>
                <a:schemeClr val="bg2">
                  <a:lumMod val="75000"/>
                </a:schemeClr>
              </a:buClr>
              <a:buNone/>
            </a:pPr>
            <a:r>
              <a:rPr lang="pl-PL" sz="1600" dirty="0" smtClean="0"/>
              <a:t>materiały egzaminacyjne należy ułożyć w następującej kolejności:</a:t>
            </a:r>
          </a:p>
        </p:txBody>
      </p:sp>
      <p:sp>
        <p:nvSpPr>
          <p:cNvPr id="71691" name="Rectangle 11"/>
          <p:cNvSpPr>
            <a:spLocks/>
          </p:cNvSpPr>
          <p:nvPr/>
        </p:nvSpPr>
        <p:spPr bwMode="auto">
          <a:xfrm>
            <a:off x="457200" y="55780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pl-PL" sz="20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Układanie materiałów egzaminacyjnych</a:t>
            </a:r>
          </a:p>
          <a:p>
            <a:pPr algn="ctr">
              <a:spcBef>
                <a:spcPct val="0"/>
              </a:spcBef>
              <a:defRPr/>
            </a:pPr>
            <a:r>
              <a:rPr lang="pl-PL" sz="16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Z ZAKRESU </a:t>
            </a:r>
            <a:r>
              <a:rPr lang="pl-PL" sz="16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języka polskiego, matematyki I POZIOMU </a:t>
            </a:r>
            <a:r>
              <a:rPr lang="pl-PL" sz="1600" b="1" cap="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rozszerzoneGO</a:t>
            </a:r>
            <a:r>
              <a:rPr lang="pl-PL" sz="16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16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 CZĘŚCI </a:t>
            </a:r>
            <a:r>
              <a:rPr lang="pl-PL" sz="16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III w </a:t>
            </a:r>
            <a:r>
              <a:rPr lang="pl-PL" sz="16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bezpiecznych </a:t>
            </a:r>
            <a:r>
              <a:rPr lang="pl-PL" sz="16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kopertach</a:t>
            </a:r>
            <a:endParaRPr lang="pl-PL" sz="1600" b="1" cap="all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694" name="AutoShape 14"/>
          <p:cNvSpPr>
            <a:spLocks noChangeArrowheads="1"/>
          </p:cNvSpPr>
          <p:nvPr/>
        </p:nvSpPr>
        <p:spPr bwMode="auto">
          <a:xfrm>
            <a:off x="1907704" y="3146137"/>
            <a:ext cx="6408712" cy="1284685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695" name="Rectangle 5"/>
          <p:cNvSpPr>
            <a:spLocks noChangeArrowheads="1"/>
          </p:cNvSpPr>
          <p:nvPr/>
        </p:nvSpPr>
        <p:spPr bwMode="auto">
          <a:xfrm>
            <a:off x="2123728" y="3494616"/>
            <a:ext cx="5328592" cy="65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l-PL" b="1" dirty="0" smtClean="0">
                <a:solidFill>
                  <a:schemeClr val="accent6"/>
                </a:solidFill>
              </a:rPr>
              <a:t>1. </a:t>
            </a:r>
            <a:r>
              <a:rPr lang="pl-PL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Zeszyty zadań i </a:t>
            </a:r>
            <a:r>
              <a:rPr lang="pl-PL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umieszczone wewnątrz nich </a:t>
            </a:r>
            <a:br>
              <a:rPr lang="pl-PL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karty </a:t>
            </a:r>
            <a:r>
              <a:rPr lang="pl-PL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rozwiązań </a:t>
            </a:r>
            <a:r>
              <a:rPr lang="pl-PL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wypełnione </a:t>
            </a:r>
            <a:r>
              <a:rPr lang="pl-PL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przez zdających, </a:t>
            </a:r>
            <a:r>
              <a:rPr lang="pl-PL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którzy </a:t>
            </a:r>
            <a:r>
              <a:rPr lang="pl-PL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przenieśli zaznaczeń </a:t>
            </a:r>
            <a:r>
              <a:rPr lang="pl-PL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pl-PL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karty </a:t>
            </a:r>
            <a:r>
              <a:rPr lang="pl-PL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odpowiedzi</a:t>
            </a:r>
            <a:endParaRPr lang="pl-PL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644008" y="5589240"/>
            <a:ext cx="4392488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00B0F0"/>
              </a:buClr>
              <a:buSzPct val="130000"/>
            </a:pPr>
            <a:r>
              <a:rPr lang="pl-PL" sz="1600" dirty="0" smtClean="0">
                <a:latin typeface="+mn-lt"/>
              </a:rPr>
              <a:t>W każdej grupie obowiązuje kolejność kodów zgodna z kolejnością na etykiecie. </a:t>
            </a:r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827584" y="5085184"/>
            <a:ext cx="936104" cy="264377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Char char="¨"/>
            </a:pPr>
            <a:endParaRPr lang="pl-PL" sz="20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156176" y="1556792"/>
            <a:ext cx="2886789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l-PL" sz="2000" b="1" dirty="0" smtClean="0">
                <a:latin typeface="Tahoma" pitchFamily="34" charset="0"/>
              </a:rPr>
              <a:t>21, 22, 23.04.2015</a:t>
            </a:r>
            <a:endParaRPr lang="pl-PL" sz="2000" b="1" dirty="0">
              <a:latin typeface="Tahoma" pitchFamily="34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3419872" y="4384689"/>
            <a:ext cx="4897363" cy="77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l-PL" b="1" dirty="0" smtClean="0">
                <a:solidFill>
                  <a:schemeClr val="accent6"/>
                </a:solidFill>
              </a:rPr>
              <a:t>2.</a:t>
            </a:r>
            <a:r>
              <a:rPr lang="pl-PL" dirty="0" smtClean="0">
                <a:solidFill>
                  <a:schemeClr val="accent6"/>
                </a:solidFill>
              </a:rPr>
              <a:t> 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Karty rozwiązań </a:t>
            </a:r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zadań otwartych </a:t>
            </a:r>
            <a:b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wraz z kartami odpowiedzi</a:t>
            </a: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830888" y="6448251"/>
            <a:ext cx="2133600" cy="365125"/>
          </a:xfrm>
        </p:spPr>
        <p:txBody>
          <a:bodyPr/>
          <a:lstStyle/>
          <a:p>
            <a:fld id="{02F610FC-2A23-418C-96EB-AF7BC5C51D6B}" type="slidenum">
              <a:rPr lang="pl-PL" smtClean="0"/>
              <a:t>44</a:t>
            </a:fld>
            <a:endParaRPr lang="pl-PL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5938159" y="6312937"/>
            <a:ext cx="1907704" cy="307777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pl-PL" dirty="0"/>
              <a:t>(VI, Procedura </a:t>
            </a:r>
            <a:r>
              <a:rPr lang="pl-PL" dirty="0" smtClean="0"/>
              <a:t>8)</a:t>
            </a:r>
            <a:endParaRPr lang="pl-PL" dirty="0"/>
          </a:p>
        </p:txBody>
      </p:sp>
      <p:sp>
        <p:nvSpPr>
          <p:cNvPr id="2" name="Prostokąt zaokrąglony 1"/>
          <p:cNvSpPr/>
          <p:nvPr/>
        </p:nvSpPr>
        <p:spPr>
          <a:xfrm>
            <a:off x="2771800" y="188640"/>
            <a:ext cx="3816424" cy="400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ARKUSZE  STANDARDOWE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9592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1685" grpId="0" build="p"/>
      <p:bldP spid="71694" grpId="0" animBg="1"/>
      <p:bldP spid="71695" grpId="0"/>
      <p:bldP spid="18" grpId="0"/>
      <p:bldP spid="14" grpId="0" animBg="1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Przechowywanie zeszytów zadań w 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szkole </a:t>
            </a:r>
            <a:b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 egzaminie w terminie właściwym</a:t>
            </a: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45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755576" y="2200796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terminie głównym </a:t>
            </a:r>
            <a:r>
              <a:rPr lang="pl-PL" dirty="0" smtClean="0"/>
              <a:t>(w kwietniu) </a:t>
            </a: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szkole pozostają zeszyty zadań </a:t>
            </a:r>
            <a:b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/>
              <a:t>z wszystkich zakresów egzaminu tych zdających, którzy przenieśli odpowiedzi do zadań zamkniętych na kartę odpowiedzi.</a:t>
            </a:r>
          </a:p>
          <a:p>
            <a:endParaRPr lang="pl-PL" dirty="0"/>
          </a:p>
          <a:p>
            <a:r>
              <a:rPr lang="pl-PL" dirty="0" smtClean="0"/>
              <a:t>Zeszyty te powinny być zabezpieczone przez PSZE </a:t>
            </a:r>
            <a:br>
              <a:rPr lang="pl-PL" dirty="0" smtClean="0"/>
            </a:br>
            <a:r>
              <a:rPr lang="pl-PL" dirty="0" smtClean="0"/>
              <a:t>przed nieuprawnionym ujawnieniem danych osobowych zdających </a:t>
            </a:r>
            <a:br>
              <a:rPr lang="pl-PL" dirty="0" smtClean="0"/>
            </a:br>
            <a:r>
              <a:rPr lang="pl-PL" dirty="0" smtClean="0"/>
              <a:t>i przechowywane do momentu zakończenia rekrutacji </a:t>
            </a:r>
            <a:br>
              <a:rPr lang="pl-PL" dirty="0" smtClean="0"/>
            </a:br>
            <a:r>
              <a:rPr lang="pl-PL" dirty="0" smtClean="0"/>
              <a:t>do szkół ponadgimnazjalnych.</a:t>
            </a:r>
            <a:endParaRPr lang="pl-PL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4139952" y="5517232"/>
            <a:ext cx="4242823" cy="307777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pl-PL" dirty="0"/>
              <a:t>(VI, Procedura </a:t>
            </a:r>
            <a:r>
              <a:rPr lang="pl-PL" dirty="0" smtClean="0"/>
              <a:t>8, p.6, Procedura 10, p.11)</a:t>
            </a:r>
            <a:endParaRPr lang="pl-PL" dirty="0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3419872" y="3640956"/>
            <a:ext cx="18002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>
            <a:off x="899592" y="4145012"/>
            <a:ext cx="2016224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181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0" y="749300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2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Zasady redystrybucji do </a:t>
            </a:r>
            <a:r>
              <a:rPr lang="pl-PL" sz="2000" b="1" cap="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oke</a:t>
            </a:r>
            <a:r>
              <a:rPr lang="pl-PL" sz="2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(1)</a:t>
            </a:r>
            <a:endParaRPr lang="pl-PL" sz="2000" b="1" cap="all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107504" y="1988840"/>
            <a:ext cx="9036496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63550" indent="-285750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/>
              <a:t>wypełnione przez zdających </a:t>
            </a:r>
            <a:r>
              <a:rPr lang="pl-PL" dirty="0" smtClean="0"/>
              <a:t>standardowe materiały </a:t>
            </a:r>
            <a:r>
              <a:rPr lang="pl-PL" dirty="0"/>
              <a:t>egzaminacyjne </a:t>
            </a: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G1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zapakowane do </a:t>
            </a:r>
            <a:r>
              <a:rPr lang="pl-PL" dirty="0"/>
              <a:t>bezpiecznych kopert </a:t>
            </a:r>
            <a:endParaRPr lang="pl-PL" dirty="0" smtClean="0"/>
          </a:p>
          <a:p>
            <a:pPr marL="463550" indent="-285750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 smtClean="0"/>
              <a:t>wypełnione </a:t>
            </a:r>
            <a:r>
              <a:rPr lang="pl-PL" dirty="0"/>
              <a:t>przez zdających </a:t>
            </a:r>
            <a:r>
              <a:rPr lang="pl-PL" dirty="0" smtClean="0"/>
              <a:t>arkusze dostosowane </a:t>
            </a:r>
            <a:r>
              <a:rPr lang="pl-P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</a:t>
            </a:r>
            <a:r>
              <a:rPr lang="pl-PL" dirty="0" smtClean="0"/>
              <a:t>, </a:t>
            </a:r>
            <a:r>
              <a:rPr lang="pl-P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G4, G5</a:t>
            </a:r>
            <a:r>
              <a:rPr lang="pl-PL" dirty="0" smtClean="0"/>
              <a:t>, </a:t>
            </a: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G6</a:t>
            </a:r>
            <a:r>
              <a:rPr lang="pl-P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G7, </a:t>
            </a: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G8 </a:t>
            </a:r>
            <a:r>
              <a:rPr lang="pl-PL" dirty="0" smtClean="0"/>
              <a:t>każdy rodzaj </a:t>
            </a: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oddzielnych kopertach </a:t>
            </a: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63550" indent="-285750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 smtClean="0"/>
              <a:t>liczba materiałów w każdej kopercie zgodna z liczbą kodów zdających na etykiecie tej koperty</a:t>
            </a:r>
            <a:endParaRPr lang="pl-PL" dirty="0"/>
          </a:p>
          <a:p>
            <a:pPr marL="463550" indent="-285750" algn="l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/>
              <a:t> koperty </a:t>
            </a:r>
            <a:r>
              <a:rPr lang="pl-PL" dirty="0" smtClean="0"/>
              <a:t>zwrotne oznakowane </a:t>
            </a:r>
            <a:r>
              <a:rPr lang="pl-PL" dirty="0"/>
              <a:t>odpowiednimi etykietami</a:t>
            </a:r>
          </a:p>
          <a:p>
            <a:pPr marL="463550" indent="-285750" algn="l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 smtClean="0"/>
              <a:t>arkusze </a:t>
            </a:r>
            <a:r>
              <a:rPr lang="pl-PL" dirty="0"/>
              <a:t>wykorzystane przez nauczycieli wspomagających</a:t>
            </a:r>
            <a:br>
              <a:rPr lang="pl-PL" dirty="0"/>
            </a:br>
            <a:r>
              <a:rPr lang="pl-PL" dirty="0" smtClean="0"/>
              <a:t>zapakowane </a:t>
            </a:r>
            <a:r>
              <a:rPr lang="pl-PL" dirty="0"/>
              <a:t>do bezpiecznych kopert razem z </a:t>
            </a:r>
            <a:r>
              <a:rPr lang="pl-PL" dirty="0" smtClean="0"/>
              <a:t>arkuszami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zdających</a:t>
            </a:r>
            <a:r>
              <a:rPr lang="pl-PL" dirty="0"/>
              <a:t>, którzy byli przez nich wspomagani</a:t>
            </a:r>
          </a:p>
          <a:p>
            <a:pPr marL="463550" indent="-285750" algn="l">
              <a:spcBef>
                <a:spcPct val="5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 smtClean="0"/>
              <a:t>arkusze </a:t>
            </a:r>
            <a:r>
              <a:rPr lang="pl-PL" dirty="0"/>
              <a:t>niewykorzystane, wadliwe, służące lektorom</a:t>
            </a:r>
            <a:br>
              <a:rPr lang="pl-PL" dirty="0"/>
            </a:br>
            <a:r>
              <a:rPr lang="pl-PL" dirty="0" smtClean="0"/>
              <a:t>zapakowane </a:t>
            </a:r>
            <a:r>
              <a:rPr lang="pl-PL" dirty="0"/>
              <a:t>do odpowiednio opisanych kopert papierowych</a:t>
            </a:r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39552" y="6376243"/>
            <a:ext cx="7632848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9156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5" name="Rectangle 6"/>
          <p:cNvSpPr>
            <a:spLocks noChangeArrowheads="1"/>
          </p:cNvSpPr>
          <p:nvPr/>
        </p:nvSpPr>
        <p:spPr bwMode="auto">
          <a:xfrm>
            <a:off x="539750" y="2204864"/>
            <a:ext cx="79216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buClr>
                <a:srgbClr val="0E5FCA"/>
              </a:buClr>
              <a:buFont typeface="Wingdings 3" pitchFamily="18" charset="2"/>
              <a:buNone/>
            </a:pPr>
            <a:r>
              <a:rPr lang="pl-PL" sz="2000" b="1" dirty="0"/>
              <a:t>W przypadku uszkodzenia lub </a:t>
            </a:r>
            <a:r>
              <a:rPr lang="pl-PL" sz="2000" b="1" dirty="0" err="1"/>
              <a:t>niezaklejenia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bezpiecznej koperty</a:t>
            </a:r>
            <a:br>
              <a:rPr lang="pl-PL" sz="2000" dirty="0"/>
            </a:br>
            <a:r>
              <a:rPr lang="pl-PL" sz="2000" dirty="0"/>
              <a:t> należy włożyć ją do innej </a:t>
            </a:r>
            <a:r>
              <a:rPr lang="pl-PL" sz="2000" dirty="0" smtClean="0"/>
              <a:t>koperty,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 bezpiecznej </a:t>
            </a:r>
            <a:r>
              <a:rPr lang="pl-PL" sz="2000" dirty="0" smtClean="0"/>
              <a:t>albo papierowej, 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i opisać kopertę zewnętrzną.</a:t>
            </a:r>
          </a:p>
        </p:txBody>
      </p:sp>
      <p:sp>
        <p:nvSpPr>
          <p:cNvPr id="337927" name="Text Box 7"/>
          <p:cNvSpPr txBox="1">
            <a:spLocks noChangeArrowheads="1"/>
          </p:cNvSpPr>
          <p:nvPr/>
        </p:nvSpPr>
        <p:spPr bwMode="auto">
          <a:xfrm>
            <a:off x="0" y="5085184"/>
            <a:ext cx="91440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dirty="0"/>
              <a:t>Informację o tym fakcie trzeba umieścić w </a:t>
            </a:r>
            <a:r>
              <a:rPr lang="pl-PL" i="1" dirty="0"/>
              <a:t>Uwagach</a:t>
            </a:r>
            <a:r>
              <a:rPr lang="pl-PL" dirty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i="1" dirty="0"/>
              <a:t>Zbiorczym protokole przebiegu egzaminu w danej części</a:t>
            </a:r>
            <a:r>
              <a:rPr lang="pl-PL" dirty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/>
              <a:t>Załącznik nr </a:t>
            </a:r>
            <a:r>
              <a:rPr lang="pl-PL" dirty="0" smtClean="0"/>
              <a:t>9a, 9b lub 9c).</a:t>
            </a:r>
            <a:endParaRPr lang="pl-PL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39552" y="6376243"/>
            <a:ext cx="7632848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47</a:t>
            </a:fld>
            <a:endParaRPr lang="pl-PL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384" y="764704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2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Zasady redystrybucji do </a:t>
            </a:r>
            <a:r>
              <a:rPr lang="pl-PL" sz="2000" b="1" cap="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oke</a:t>
            </a:r>
            <a:r>
              <a:rPr lang="pl-PL" sz="2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(2)</a:t>
            </a:r>
            <a:endParaRPr lang="pl-PL" sz="2000" b="1" cap="all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8172399" y="5546849"/>
            <a:ext cx="627315" cy="307777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pl-PL" dirty="0"/>
              <a:t>(</a:t>
            </a:r>
            <a:r>
              <a:rPr lang="pl-PL" dirty="0" smtClean="0"/>
              <a:t>VI)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5579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379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37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5" grpId="0"/>
      <p:bldP spid="337927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1403350" y="5876925"/>
            <a:ext cx="6911975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pl-PL"/>
          </a:p>
        </p:txBody>
      </p:sp>
      <p:sp>
        <p:nvSpPr>
          <p:cNvPr id="161794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1412875"/>
            <a:ext cx="8748712" cy="1143000"/>
          </a:xfrm>
        </p:spPr>
        <p:txBody>
          <a:bodyPr>
            <a:normAutofit/>
          </a:bodyPr>
          <a:lstStyle/>
          <a:p>
            <a:r>
              <a:rPr lang="pl-PL" sz="1800" cap="none" dirty="0" smtClean="0">
                <a:solidFill>
                  <a:schemeClr val="tx1"/>
                </a:solidFill>
                <a:effectLst/>
                <a:latin typeface="+mn-lt"/>
              </a:rPr>
              <a:t>Na kopercie bezpiecznej służącej do redystrybucji arkuszy egzaminacyjnych znajdować się będzie miejsce-pole tekstowe z nadrukiem według wzoru:</a:t>
            </a:r>
          </a:p>
        </p:txBody>
      </p:sp>
      <p:graphicFrame>
        <p:nvGraphicFramePr>
          <p:cNvPr id="58374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98867620"/>
              </p:ext>
            </p:extLst>
          </p:nvPr>
        </p:nvGraphicFramePr>
        <p:xfrm>
          <a:off x="1547813" y="2443163"/>
          <a:ext cx="6337300" cy="321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Acrobat Document" r:id="rId3" imgW="5667146" imgH="8019898" progId="AcroExch.Document.7">
                  <p:embed/>
                </p:oleObj>
              </mc:Choice>
              <mc:Fallback>
                <p:oleObj name="Acrobat Document" r:id="rId3" imgW="5667146" imgH="8019898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623" t="3142" r="7623" b="69577"/>
                      <a:stretch>
                        <a:fillRect/>
                      </a:stretch>
                    </p:blipFill>
                    <p:spPr bwMode="auto">
                      <a:xfrm>
                        <a:off x="1547813" y="2443163"/>
                        <a:ext cx="6337300" cy="32178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0" y="749300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2000" b="1" cap="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Zasady redystrybucji do </a:t>
            </a:r>
            <a:r>
              <a:rPr lang="pl-PL" sz="2000" b="1" cap="all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oke</a:t>
            </a:r>
            <a:r>
              <a:rPr lang="pl-PL" sz="2000" b="1" cap="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pl-PL" sz="20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3)</a:t>
            </a:r>
          </a:p>
        </p:txBody>
      </p:sp>
      <p:sp>
        <p:nvSpPr>
          <p:cNvPr id="58376" name="Text Box 5"/>
          <p:cNvSpPr txBox="1">
            <a:spLocks noChangeArrowheads="1"/>
          </p:cNvSpPr>
          <p:nvPr/>
        </p:nvSpPr>
        <p:spPr bwMode="auto">
          <a:xfrm>
            <a:off x="1403648" y="5984453"/>
            <a:ext cx="6911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2000" dirty="0">
                <a:latin typeface="+mn-lt"/>
              </a:rPr>
              <a:t>Na tym polu należy nakleić etykietę przesłaną z OKE.</a:t>
            </a:r>
          </a:p>
        </p:txBody>
      </p:sp>
      <p:sp>
        <p:nvSpPr>
          <p:cNvPr id="58378" name="AutoShape 10"/>
          <p:cNvSpPr>
            <a:spLocks noChangeArrowheads="1"/>
          </p:cNvSpPr>
          <p:nvPr/>
        </p:nvSpPr>
        <p:spPr bwMode="auto">
          <a:xfrm>
            <a:off x="2987427" y="5685718"/>
            <a:ext cx="3744416" cy="251073"/>
          </a:xfrm>
          <a:prstGeom prst="upArrow">
            <a:avLst>
              <a:gd name="adj1" fmla="val 49917"/>
              <a:gd name="adj2" fmla="val 522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39552" y="6376243"/>
            <a:ext cx="7632848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117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161794" grpId="0"/>
      <p:bldP spid="58376" grpId="0"/>
      <p:bldP spid="5837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260648"/>
            <a:ext cx="8640960" cy="1368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Adnotacje na Etykiecie </a:t>
            </a:r>
            <a:r>
              <a:rPr lang="pl-PL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oke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naklejanej na kopertę zwrotną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165891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1700808"/>
            <a:ext cx="8856984" cy="4896544"/>
          </a:xfrm>
        </p:spPr>
        <p:txBody>
          <a:bodyPr>
            <a:normAutofit fontScale="92500" lnSpcReduction="20000"/>
          </a:bodyPr>
          <a:lstStyle/>
          <a:p>
            <a:pPr marL="114300" indent="0">
              <a:buClr>
                <a:schemeClr val="accent2"/>
              </a:buClr>
              <a:buSzPct val="130000"/>
              <a:buNone/>
            </a:pPr>
            <a:r>
              <a:rPr lang="pl-PL" sz="1600" dirty="0">
                <a:solidFill>
                  <a:srgbClr val="212745"/>
                </a:solidFill>
              </a:rPr>
              <a:t>Na etykiecie bezpiecznej koperty w uwagach przy numerze PESEL zdającego należy zrobić odpowiednią adnotację czerwonym </a:t>
            </a:r>
            <a:r>
              <a:rPr lang="pl-PL" sz="1600" dirty="0" smtClean="0">
                <a:solidFill>
                  <a:srgbClr val="212745"/>
                </a:solidFill>
              </a:rPr>
              <a:t>tuszem/atramentem, </a:t>
            </a:r>
            <a:r>
              <a:rPr lang="pl-PL" sz="1600" dirty="0">
                <a:solidFill>
                  <a:srgbClr val="212745"/>
                </a:solidFill>
              </a:rPr>
              <a:t>w przypadku gdy</a:t>
            </a:r>
            <a:r>
              <a:rPr lang="pl-PL" sz="1600" dirty="0" smtClean="0">
                <a:solidFill>
                  <a:srgbClr val="212745"/>
                </a:solidFill>
              </a:rPr>
              <a:t>:</a:t>
            </a:r>
          </a:p>
          <a:p>
            <a:pPr marL="114300" indent="0">
              <a:buClr>
                <a:schemeClr val="accent2"/>
              </a:buClr>
              <a:buSzPct val="130000"/>
              <a:buNone/>
            </a:pPr>
            <a:endParaRPr lang="pl-PL" sz="1600" dirty="0" smtClean="0">
              <a:solidFill>
                <a:srgbClr val="212745"/>
              </a:solidFill>
            </a:endParaRPr>
          </a:p>
          <a:p>
            <a:pPr marL="114300" indent="0">
              <a:buClr>
                <a:schemeClr val="accent2"/>
              </a:buClr>
              <a:buSzPct val="130000"/>
              <a:buNone/>
            </a:pPr>
            <a:endParaRPr lang="pl-PL" sz="1800" dirty="0">
              <a:solidFill>
                <a:srgbClr val="212745"/>
              </a:solidFill>
            </a:endParaRPr>
          </a:p>
          <a:p>
            <a:pPr>
              <a:buClr>
                <a:schemeClr val="accent2"/>
              </a:buClr>
              <a:buSzPct val="130000"/>
            </a:pPr>
            <a:r>
              <a:rPr lang="pl-PL" sz="1600" dirty="0" smtClean="0">
                <a:solidFill>
                  <a:srgbClr val="212745"/>
                </a:solidFill>
              </a:rPr>
              <a:t>w </a:t>
            </a:r>
            <a:r>
              <a:rPr lang="pl-PL" sz="1600" dirty="0">
                <a:solidFill>
                  <a:srgbClr val="212745"/>
                </a:solidFill>
              </a:rPr>
              <a:t>kopercie </a:t>
            </a:r>
            <a:r>
              <a:rPr lang="pl-PL" sz="1600" dirty="0" smtClean="0">
                <a:solidFill>
                  <a:srgbClr val="212745"/>
                </a:solidFill>
              </a:rPr>
              <a:t>znajduje się </a:t>
            </a:r>
            <a:r>
              <a:rPr lang="pl-PL" sz="1600" b="1" dirty="0" smtClean="0">
                <a:solidFill>
                  <a:srgbClr val="212745"/>
                </a:solidFill>
              </a:rPr>
              <a:t>praca ucznia, który nie przeniósł odpowiedzi na kartę odpowiedzi -</a:t>
            </a:r>
            <a:r>
              <a:rPr lang="pl-PL" sz="1600" b="1" dirty="0" smtClean="0">
                <a:solidFill>
                  <a:schemeClr val="accent6"/>
                </a:solidFill>
              </a:rPr>
              <a:t> </a:t>
            </a:r>
            <a:r>
              <a:rPr lang="pl-PL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zeszyt zadań</a:t>
            </a:r>
          </a:p>
          <a:p>
            <a:pPr>
              <a:buClr>
                <a:schemeClr val="accent2"/>
              </a:buClr>
              <a:buSzPct val="130000"/>
            </a:pPr>
            <a:r>
              <a:rPr lang="pl-PL" sz="1600" dirty="0" smtClean="0"/>
              <a:t>zdający uprawniony do nieprzenoszenia zaznaczeń na kartę odpowiedzi przeniósł te zaznaczenia </a:t>
            </a:r>
            <a:r>
              <a:rPr lang="pl-PL" sz="1600" b="1" dirty="0">
                <a:solidFill>
                  <a:srgbClr val="212745"/>
                </a:solidFill>
              </a:rPr>
              <a:t>-</a:t>
            </a:r>
            <a:r>
              <a:rPr lang="pl-PL" sz="1600" b="1" dirty="0">
                <a:solidFill>
                  <a:schemeClr val="accent6"/>
                </a:solidFill>
              </a:rPr>
              <a:t> </a:t>
            </a:r>
            <a:r>
              <a:rPr lang="pl-PL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zeszyt zadań</a:t>
            </a:r>
            <a:endParaRPr lang="pl-PL" sz="1600" dirty="0" smtClean="0"/>
          </a:p>
          <a:p>
            <a:pPr>
              <a:buClr>
                <a:schemeClr val="accent2"/>
              </a:buClr>
              <a:buSzPct val="130000"/>
            </a:pPr>
            <a:r>
              <a:rPr lang="pl-PL" sz="1600" dirty="0" smtClean="0"/>
              <a:t>zdający oderwał kartę odpowiedzi w arkuszu z języka polskiego, matematyki lub poziomu rozszerzonego języka obcego – </a:t>
            </a:r>
            <a:r>
              <a:rPr lang="pl-PL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l-PL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derwana karta</a:t>
            </a:r>
          </a:p>
          <a:p>
            <a:pPr>
              <a:buClr>
                <a:schemeClr val="accent2"/>
              </a:buClr>
              <a:buSzPct val="130000"/>
            </a:pPr>
            <a:r>
              <a:rPr lang="pl-PL" sz="1600" dirty="0" smtClean="0">
                <a:solidFill>
                  <a:srgbClr val="212745"/>
                </a:solidFill>
              </a:rPr>
              <a:t>zdający był nieobecny – odpowiednio: </a:t>
            </a:r>
            <a:r>
              <a:rPr lang="pl-PL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l-PL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hory, Losowa, Wykreślony, Zwolniony, Laureat</a:t>
            </a:r>
            <a:r>
              <a:rPr lang="pl-PL" sz="1600" dirty="0" smtClean="0">
                <a:solidFill>
                  <a:srgbClr val="212745"/>
                </a:solidFill>
              </a:rPr>
              <a:t>.</a:t>
            </a:r>
          </a:p>
          <a:p>
            <a:pPr>
              <a:buClr>
                <a:schemeClr val="accent2"/>
              </a:buClr>
              <a:buSzPct val="130000"/>
            </a:pPr>
            <a:r>
              <a:rPr lang="pl-PL" sz="1600" dirty="0" smtClean="0">
                <a:solidFill>
                  <a:srgbClr val="212745"/>
                </a:solidFill>
              </a:rPr>
              <a:t>zmiany sali  - </a:t>
            </a:r>
            <a:r>
              <a:rPr lang="pl-PL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rzeniesiony do sali…  </a:t>
            </a:r>
            <a:r>
              <a:rPr lang="pl-PL" sz="1600" dirty="0" smtClean="0">
                <a:solidFill>
                  <a:srgbClr val="212745"/>
                </a:solidFill>
              </a:rPr>
              <a:t>albo </a:t>
            </a:r>
            <a:r>
              <a:rPr lang="pl-PL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rzeniesiony z sali…</a:t>
            </a:r>
          </a:p>
          <a:p>
            <a:pPr marL="114300" lvl="0" indent="0">
              <a:buClr>
                <a:srgbClr val="5ECCF3"/>
              </a:buClr>
              <a:buSzPct val="130000"/>
              <a:buNone/>
            </a:pPr>
            <a:endParaRPr lang="pl-PL" sz="1600" dirty="0" smtClean="0">
              <a:solidFill>
                <a:srgbClr val="212745"/>
              </a:solidFill>
            </a:endParaRPr>
          </a:p>
          <a:p>
            <a:pPr marL="114300" lvl="0" indent="0">
              <a:buClr>
                <a:srgbClr val="5ECCF3"/>
              </a:buClr>
              <a:buSzPct val="130000"/>
              <a:buNone/>
            </a:pPr>
            <a:r>
              <a:rPr lang="pl-PL" sz="1600" dirty="0" smtClean="0">
                <a:solidFill>
                  <a:srgbClr val="212745"/>
                </a:solidFill>
              </a:rPr>
              <a:t>Gdy w kopercie </a:t>
            </a:r>
            <a:r>
              <a:rPr lang="pl-PL" sz="1600" dirty="0">
                <a:solidFill>
                  <a:srgbClr val="212745"/>
                </a:solidFill>
              </a:rPr>
              <a:t>znajdują się </a:t>
            </a:r>
            <a:r>
              <a:rPr lang="pl-PL" sz="1600" b="1" dirty="0">
                <a:solidFill>
                  <a:srgbClr val="212745"/>
                </a:solidFill>
              </a:rPr>
              <a:t>wyłącznie prace uczniów ze</a:t>
            </a:r>
            <a:r>
              <a:rPr lang="pl-PL" sz="1600" b="1" dirty="0">
                <a:solidFill>
                  <a:srgbClr val="2127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specyficznymi trudnościami </a:t>
            </a:r>
            <a:r>
              <a:rPr lang="pl-PL" sz="1600" b="1" dirty="0" smtClean="0">
                <a:solidFill>
                  <a:srgbClr val="2127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l-PL" sz="1600" b="1" dirty="0" smtClean="0">
                <a:solidFill>
                  <a:srgbClr val="2127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1600" b="1" dirty="0" smtClean="0">
                <a:solidFill>
                  <a:srgbClr val="2127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 </a:t>
            </a:r>
            <a:r>
              <a:rPr lang="pl-PL" sz="1600" b="1" dirty="0">
                <a:solidFill>
                  <a:srgbClr val="2127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uczeniu</a:t>
            </a:r>
            <a:r>
              <a:rPr lang="pl-PL" sz="1600" dirty="0">
                <a:solidFill>
                  <a:srgbClr val="2127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1600" b="1" dirty="0" smtClean="0">
                <a:solidFill>
                  <a:srgbClr val="2127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się,</a:t>
            </a:r>
            <a:r>
              <a:rPr lang="pl-PL" sz="1600" dirty="0" smtClean="0">
                <a:solidFill>
                  <a:srgbClr val="2127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należy na etykiecie koperty napisać </a:t>
            </a:r>
            <a:r>
              <a:rPr lang="pl-PL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DYSLEKSJA</a:t>
            </a:r>
            <a:r>
              <a:rPr lang="pl-PL" sz="1600" dirty="0" smtClean="0">
                <a:solidFill>
                  <a:srgbClr val="2127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14300" lvl="0" indent="0">
              <a:buClr>
                <a:srgbClr val="5ECCF3"/>
              </a:buClr>
              <a:buSzPct val="130000"/>
              <a:buNone/>
            </a:pPr>
            <a:endParaRPr lang="pl-PL" sz="1600" dirty="0">
              <a:solidFill>
                <a:srgbClr val="21274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4300" lvl="0" indent="0">
              <a:buClr>
                <a:srgbClr val="5ECCF3"/>
              </a:buClr>
              <a:buSzPct val="130000"/>
              <a:buNone/>
            </a:pPr>
            <a:r>
              <a:rPr lang="pl-PL" sz="1600" dirty="0" smtClean="0">
                <a:solidFill>
                  <a:srgbClr val="2127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Gdy w kopercie znajduje się praca z egzaminu</a:t>
            </a:r>
          </a:p>
          <a:p>
            <a:pPr lvl="0">
              <a:buClr>
                <a:srgbClr val="5ECCF3"/>
              </a:buClr>
              <a:buSzPct val="130000"/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2127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 wykorzystaniem komputera – </a:t>
            </a:r>
            <a:r>
              <a:rPr lang="pl-PL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Praca pisana na komputerze</a:t>
            </a:r>
          </a:p>
          <a:p>
            <a:pPr lvl="0">
              <a:buClr>
                <a:srgbClr val="5ECCF3"/>
              </a:buClr>
              <a:buSzPct val="130000"/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2127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 nauczycielem wspomagającym – </a:t>
            </a:r>
            <a:r>
              <a:rPr lang="pl-PL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Praca wykonana z nauczycielem wspomagającym</a:t>
            </a:r>
          </a:p>
          <a:p>
            <a:pPr>
              <a:buClr>
                <a:srgbClr val="5ECCF3"/>
              </a:buClr>
              <a:buSzPct val="130000"/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2127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 nauczycielem wspomagającym zdającego w pisaniu - </a:t>
            </a:r>
            <a:r>
              <a:rPr lang="pl-PL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Praca wykonana z nauczycielem wspomagającym oraz </a:t>
            </a:r>
            <a:r>
              <a:rPr lang="pl-PL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nagrania</a:t>
            </a:r>
            <a:r>
              <a:rPr lang="pl-PL" sz="1600" dirty="0" smtClean="0">
                <a:solidFill>
                  <a:schemeClr val="tx1"/>
                </a:solidFill>
              </a:rPr>
              <a:t>.</a:t>
            </a:r>
            <a:endParaRPr lang="pl-PL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rzałka w dół 5"/>
          <p:cNvSpPr/>
          <p:nvPr/>
        </p:nvSpPr>
        <p:spPr>
          <a:xfrm>
            <a:off x="2702848" y="2348880"/>
            <a:ext cx="3888432" cy="28803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39552" y="6448251"/>
            <a:ext cx="7632848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02F610FC-2A23-418C-96EB-AF7BC5C51D6B}" type="slidenum">
              <a:rPr lang="pl-PL" smtClean="0"/>
              <a:t>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0441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5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5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5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Niektóre Zadania </a:t>
            </a:r>
            <a: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SZE</a:t>
            </a:r>
          </a:p>
        </p:txBody>
      </p:sp>
      <p:sp>
        <p:nvSpPr>
          <p:cNvPr id="27653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341015"/>
            <a:ext cx="8964612" cy="53283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defTabSz="179388">
              <a:lnSpc>
                <a:spcPct val="80000"/>
              </a:lnSpc>
              <a:buFont typeface="Wingdings 3" pitchFamily="18" charset="2"/>
              <a:buNone/>
            </a:pPr>
            <a:r>
              <a:rPr lang="pl-PL" sz="1600" b="1" dirty="0" smtClean="0"/>
              <a:t>wynikające ze struktury egzaminu</a:t>
            </a:r>
          </a:p>
          <a:p>
            <a:pPr marL="803275" lvl="1" indent="-211138" defTabSz="179388">
              <a:spcBef>
                <a:spcPts val="0"/>
              </a:spcBef>
              <a:buClr>
                <a:schemeClr val="accent2"/>
              </a:buClr>
              <a:buSzPct val="130000"/>
            </a:pPr>
            <a:r>
              <a:rPr lang="pl-PL" sz="1500" dirty="0" smtClean="0"/>
              <a:t>organizacja przerw między zakresami/ poziomami w poszczególnych częściach egzaminu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                                                      					            				</a:t>
            </a:r>
            <a:endParaRPr lang="pl-PL" sz="1600" b="1" dirty="0" smtClean="0">
              <a:solidFill>
                <a:schemeClr val="accent2"/>
              </a:solidFill>
            </a:endParaRPr>
          </a:p>
          <a:p>
            <a:pPr marL="0" indent="0" defTabSz="179388">
              <a:spcBef>
                <a:spcPts val="600"/>
              </a:spcBef>
              <a:buClr>
                <a:schemeClr val="accent2"/>
              </a:buClr>
              <a:buSzPct val="90000"/>
              <a:buFont typeface="Wingdings 3" pitchFamily="18" charset="2"/>
              <a:buNone/>
            </a:pPr>
            <a:r>
              <a:rPr lang="pl-PL" sz="1600" b="1" dirty="0" smtClean="0"/>
              <a:t>wynikające ze struktury </a:t>
            </a:r>
            <a:r>
              <a:rPr lang="pl-PL" sz="1600" b="1" dirty="0"/>
              <a:t>arkuszy </a:t>
            </a:r>
            <a:r>
              <a:rPr lang="pl-PL" sz="1600" b="1" dirty="0" smtClean="0"/>
              <a:t>standardowych oraz obowiązku kodowania ich przez zdających niekorzystających </a:t>
            </a:r>
            <a:r>
              <a:rPr lang="pl-PL" sz="1600" b="1" dirty="0"/>
              <a:t>z dostosowania </a:t>
            </a:r>
            <a:r>
              <a:rPr lang="pl-PL" sz="1200" b="1" dirty="0">
                <a:solidFill>
                  <a:schemeClr val="accent2"/>
                </a:solidFill>
              </a:rPr>
              <a:t>	</a:t>
            </a:r>
            <a:endParaRPr lang="pl-PL" sz="1600" b="1" dirty="0" smtClean="0"/>
          </a:p>
          <a:p>
            <a:pPr marL="803275" lvl="1" indent="-211138" defTabSz="179388">
              <a:spcBef>
                <a:spcPts val="0"/>
              </a:spcBef>
              <a:buClr>
                <a:schemeClr val="accent2"/>
              </a:buClr>
              <a:buSzPct val="130000"/>
            </a:pPr>
            <a:r>
              <a:rPr lang="pl-PL" sz="1500" dirty="0" smtClean="0"/>
              <a:t>przeprowadzenie losowania numerów stolików</a:t>
            </a:r>
          </a:p>
          <a:p>
            <a:pPr marL="803275" lvl="1" indent="-211138" defTabSz="179388">
              <a:spcBef>
                <a:spcPts val="0"/>
              </a:spcBef>
              <a:buClr>
                <a:schemeClr val="accent2"/>
              </a:buClr>
              <a:buSzPct val="130000"/>
            </a:pPr>
            <a:r>
              <a:rPr lang="pl-PL" sz="1500" dirty="0" smtClean="0"/>
              <a:t>rozdanie zdającym wraz z arkuszami nalepek z kodem ucznia</a:t>
            </a:r>
          </a:p>
          <a:p>
            <a:pPr marL="803275" lvl="1" indent="-211138" defTabSz="179388">
              <a:spcBef>
                <a:spcPts val="0"/>
              </a:spcBef>
              <a:buClr>
                <a:schemeClr val="accent2"/>
              </a:buClr>
              <a:buSzPct val="130000"/>
            </a:pPr>
            <a:r>
              <a:rPr lang="pl-PL" sz="1500" dirty="0" smtClean="0"/>
              <a:t>nadzorowanie  prawidłowego zapisania przez zdających trzyznakowych kodów </a:t>
            </a:r>
            <a:br>
              <a:rPr lang="pl-PL" sz="1500" dirty="0" smtClean="0"/>
            </a:br>
            <a:r>
              <a:rPr lang="pl-PL" sz="1500" dirty="0" smtClean="0"/>
              <a:t>i numerów PESEL i umieszczania nalepek  z kodem kreskowym w przeznaczonych na nie miejscach arkusza egzaminacyjnego </a:t>
            </a:r>
          </a:p>
          <a:p>
            <a:pPr marL="803275" lvl="1" indent="-211138" defTabSz="179388">
              <a:spcBef>
                <a:spcPts val="0"/>
              </a:spcBef>
              <a:buClr>
                <a:schemeClr val="accent2"/>
              </a:buClr>
              <a:buSzPct val="130000"/>
            </a:pPr>
            <a:r>
              <a:rPr lang="pl-PL" sz="1500" dirty="0" smtClean="0"/>
              <a:t>nadzorowanie prawidłowego wyrywania karty rozwiązań zadań otwartych </a:t>
            </a:r>
            <a:br>
              <a:rPr lang="pl-PL" sz="1500" dirty="0" smtClean="0"/>
            </a:br>
            <a:r>
              <a:rPr lang="pl-PL" sz="1500" dirty="0" smtClean="0"/>
              <a:t>ze standardowych arkuszy egzaminacyjnych </a:t>
            </a:r>
            <a:r>
              <a:rPr lang="pl-PL" sz="1200" b="1" dirty="0" smtClean="0">
                <a:solidFill>
                  <a:schemeClr val="accent2"/>
                </a:solidFill>
              </a:rPr>
              <a:t>	</a:t>
            </a:r>
          </a:p>
          <a:p>
            <a:pPr marL="592137" lvl="1" indent="0" defTabSz="179388">
              <a:spcBef>
                <a:spcPts val="0"/>
              </a:spcBef>
              <a:buClr>
                <a:schemeClr val="accent2"/>
              </a:buClr>
              <a:buSzPct val="130000"/>
              <a:buNone/>
            </a:pPr>
            <a:r>
              <a:rPr lang="pl-PL" sz="1600" b="1" dirty="0" smtClean="0">
                <a:solidFill>
                  <a:schemeClr val="accent2"/>
                </a:solidFill>
              </a:rPr>
              <a:t>			</a:t>
            </a:r>
            <a:r>
              <a:rPr lang="pl-PL" sz="1200" b="1" dirty="0" smtClean="0">
                <a:solidFill>
                  <a:schemeClr val="accent2"/>
                </a:solidFill>
              </a:rPr>
              <a:t>				                                                               </a:t>
            </a:r>
          </a:p>
          <a:p>
            <a:pPr marL="0" indent="0" defTabSz="179388">
              <a:spcBef>
                <a:spcPts val="0"/>
              </a:spcBef>
              <a:buClr>
                <a:schemeClr val="accent2"/>
              </a:buClr>
              <a:buSzPct val="90000"/>
              <a:buFont typeface="Wingdings 3" pitchFamily="18" charset="2"/>
              <a:buNone/>
            </a:pPr>
            <a:r>
              <a:rPr lang="pl-PL" sz="1600" b="1" dirty="0" smtClean="0"/>
              <a:t>wynikające ze sposobu przeprowadzania egzaminu, np.</a:t>
            </a:r>
          </a:p>
          <a:p>
            <a:pPr marL="803275" lvl="1" indent="-211138" defTabSz="179388" eaLnBrk="1" hangingPunct="1">
              <a:spcBef>
                <a:spcPts val="0"/>
              </a:spcBef>
              <a:buClr>
                <a:schemeClr val="accent2"/>
              </a:buClr>
              <a:buSzPct val="130000"/>
            </a:pPr>
            <a:r>
              <a:rPr lang="pl-PL" sz="1500" dirty="0" smtClean="0"/>
              <a:t>dwukrotne przypomnienie o konieczności zaznaczenia odpowiedzi na karcie odpowiedzi</a:t>
            </a:r>
          </a:p>
          <a:p>
            <a:pPr marL="803275" lvl="1" indent="-211138" defTabSz="179388" eaLnBrk="1" hangingPunct="1">
              <a:spcBef>
                <a:spcPts val="0"/>
              </a:spcBef>
              <a:buClr>
                <a:schemeClr val="accent2"/>
              </a:buClr>
              <a:buSzPct val="130000"/>
            </a:pPr>
            <a:r>
              <a:rPr lang="pl-PL" sz="1500" dirty="0" smtClean="0"/>
              <a:t>poinformowanie zdających o 5 dodatkowych minutach przeznaczonych na sprawdzanie przeniesienia odpowiedzi do zadań zamkniętych na kartę odpowiedzi </a:t>
            </a:r>
            <a:br>
              <a:rPr lang="pl-PL" sz="1500" dirty="0" smtClean="0"/>
            </a:br>
            <a:r>
              <a:rPr lang="pl-PL" sz="1500" dirty="0" smtClean="0"/>
              <a:t>(w przypadku zdających, którzy mają obowiązek zaznaczania odpowiedzi na karcie odpowiedzi</a:t>
            </a:r>
            <a:r>
              <a:rPr lang="pl-PL" sz="1600" dirty="0" smtClean="0"/>
              <a:t>)</a:t>
            </a:r>
          </a:p>
          <a:p>
            <a:pPr marL="820738" lvl="1" defTabSz="179388" eaLnBrk="1" hangingPunct="1">
              <a:spcBef>
                <a:spcPts val="0"/>
              </a:spcBef>
              <a:buClr>
                <a:schemeClr val="accent2"/>
              </a:buClr>
              <a:buSzPct val="90000"/>
              <a:buFont typeface="Wingdings" pitchFamily="2" charset="2"/>
              <a:buChar char="q"/>
            </a:pPr>
            <a:endParaRPr lang="pl-PL" sz="1600" dirty="0" smtClean="0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3059832" y="6217567"/>
            <a:ext cx="5935915" cy="307777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1"/>
                </a:solidFill>
              </a:rPr>
              <a:t>(VI, Procedura 6, p.2; Procedura 7, p.15f; Procedura 9, p.13)</a:t>
            </a:r>
            <a:endParaRPr lang="pl-PL" sz="1400" b="1" dirty="0">
              <a:solidFill>
                <a:schemeClr val="accent1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211960" y="1844824"/>
            <a:ext cx="4787780" cy="307777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1"/>
                </a:solidFill>
              </a:rPr>
              <a:t>(</a:t>
            </a:r>
            <a:r>
              <a:rPr lang="pl-PL" sz="1400" b="1" dirty="0">
                <a:solidFill>
                  <a:schemeClr val="accent1"/>
                </a:solidFill>
              </a:rPr>
              <a:t>Komunikat dyrektora CKE z dnia </a:t>
            </a:r>
            <a:r>
              <a:rPr lang="pl-PL" sz="1400" b="1" dirty="0" smtClean="0">
                <a:solidFill>
                  <a:schemeClr val="accent1"/>
                </a:solidFill>
              </a:rPr>
              <a:t>3 lipca 2014 </a:t>
            </a:r>
            <a:r>
              <a:rPr lang="pl-PL" sz="1400" b="1" dirty="0">
                <a:solidFill>
                  <a:schemeClr val="accent1"/>
                </a:solidFill>
              </a:rPr>
              <a:t>r</a:t>
            </a:r>
            <a:r>
              <a:rPr lang="pl-PL" sz="1400" b="1" dirty="0" smtClean="0">
                <a:solidFill>
                  <a:schemeClr val="accent1"/>
                </a:solidFill>
              </a:rPr>
              <a:t>.)</a:t>
            </a:r>
            <a:endParaRPr lang="pl-PL" sz="1400" b="1" dirty="0">
              <a:solidFill>
                <a:schemeClr val="accent1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02F610FC-2A23-418C-96EB-AF7BC5C51D6B}" type="slidenum">
              <a:rPr lang="pl-PL" smtClean="0"/>
              <a:t>5</a:t>
            </a:fld>
            <a:endParaRPr lang="pl-PL" dirty="0"/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6826424" y="4325614"/>
            <a:ext cx="2191627" cy="307777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1"/>
                </a:solidFill>
              </a:rPr>
              <a:t>(VI, Procedura 6, p.5d)</a:t>
            </a:r>
            <a:endParaRPr lang="pl-PL" sz="1400" b="1" dirty="0">
              <a:solidFill>
                <a:schemeClr val="accent1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3779912" y="5661248"/>
            <a:ext cx="2664296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180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 bldLvl="2" animBg="1"/>
      <p:bldP spid="9" grpId="0" animBg="1"/>
      <p:bldP spid="11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1" y="4979273"/>
            <a:ext cx="3803337" cy="100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1" y="3899203"/>
            <a:ext cx="3816672" cy="108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20517"/>
            <a:ext cx="4349367" cy="6456091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1788"/>
            <a:ext cx="2906712" cy="1004887"/>
          </a:xfrm>
        </p:spPr>
        <p:txBody>
          <a:bodyPr anchor="b">
            <a:normAutofit/>
          </a:bodyPr>
          <a:lstStyle/>
          <a:p>
            <a:pPr marL="0" indent="0" defTabSz="914400" eaLnBrk="1" hangingPunct="1"/>
            <a:r>
              <a:rPr lang="pl-PL" dirty="0" smtClean="0">
                <a:solidFill>
                  <a:srgbClr val="663300"/>
                </a:solidFill>
              </a:rPr>
              <a:t> 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Wzór etykiety</a:t>
            </a:r>
          </a:p>
        </p:txBody>
      </p:sp>
      <p:sp>
        <p:nvSpPr>
          <p:cNvPr id="368651" name="Oval 11"/>
          <p:cNvSpPr>
            <a:spLocks noChangeArrowheads="1"/>
          </p:cNvSpPr>
          <p:nvPr/>
        </p:nvSpPr>
        <p:spPr bwMode="auto">
          <a:xfrm>
            <a:off x="5366506" y="858997"/>
            <a:ext cx="762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Char char="¨"/>
            </a:pPr>
            <a:endParaRPr lang="pl-PL" sz="20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368652" name="Text Box 12"/>
          <p:cNvSpPr txBox="1">
            <a:spLocks noChangeArrowheads="1"/>
          </p:cNvSpPr>
          <p:nvPr/>
        </p:nvSpPr>
        <p:spPr bwMode="auto">
          <a:xfrm>
            <a:off x="6409129" y="2294534"/>
            <a:ext cx="1223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sz="1200" b="1" dirty="0">
                <a:solidFill>
                  <a:srgbClr val="0C59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zwolniony</a:t>
            </a:r>
          </a:p>
        </p:txBody>
      </p:sp>
      <p:sp>
        <p:nvSpPr>
          <p:cNvPr id="368653" name="Line 13"/>
          <p:cNvSpPr>
            <a:spLocks noChangeShapeType="1"/>
          </p:cNvSpPr>
          <p:nvPr/>
        </p:nvSpPr>
        <p:spPr bwMode="auto">
          <a:xfrm>
            <a:off x="5097016" y="2420888"/>
            <a:ext cx="339080" cy="0"/>
          </a:xfrm>
          <a:prstGeom prst="line">
            <a:avLst/>
          </a:prstGeom>
          <a:noFill/>
          <a:ln w="38100">
            <a:solidFill>
              <a:srgbClr val="0C59B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8655" name="Text Box 15"/>
          <p:cNvSpPr txBox="1">
            <a:spLocks noChangeArrowheads="1"/>
          </p:cNvSpPr>
          <p:nvPr/>
        </p:nvSpPr>
        <p:spPr bwMode="auto">
          <a:xfrm>
            <a:off x="6410801" y="1786210"/>
            <a:ext cx="1873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sz="1200" b="1" dirty="0">
                <a:solidFill>
                  <a:srgbClr val="0C59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przeniesiony do sali nr 11</a:t>
            </a:r>
          </a:p>
        </p:txBody>
      </p:sp>
      <p:sp>
        <p:nvSpPr>
          <p:cNvPr id="368656" name="Line 16"/>
          <p:cNvSpPr>
            <a:spLocks noChangeShapeType="1"/>
          </p:cNvSpPr>
          <p:nvPr/>
        </p:nvSpPr>
        <p:spPr bwMode="auto">
          <a:xfrm>
            <a:off x="5153684" y="1988840"/>
            <a:ext cx="282412" cy="0"/>
          </a:xfrm>
          <a:prstGeom prst="line">
            <a:avLst/>
          </a:prstGeom>
          <a:noFill/>
          <a:ln w="38100">
            <a:solidFill>
              <a:srgbClr val="0C59B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8657" name="Oval 17"/>
          <p:cNvSpPr>
            <a:spLocks noChangeArrowheads="1"/>
          </p:cNvSpPr>
          <p:nvPr/>
        </p:nvSpPr>
        <p:spPr bwMode="auto">
          <a:xfrm>
            <a:off x="4283075" y="5733256"/>
            <a:ext cx="3167063" cy="1052512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Char char="¨"/>
            </a:pPr>
            <a:endParaRPr lang="pl-PL" sz="20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368662" name="Oval 22"/>
          <p:cNvSpPr>
            <a:spLocks noChangeArrowheads="1"/>
          </p:cNvSpPr>
          <p:nvPr/>
        </p:nvSpPr>
        <p:spPr bwMode="auto">
          <a:xfrm>
            <a:off x="6890698" y="1052513"/>
            <a:ext cx="1931040" cy="504825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l-PL" b="1" i="1" dirty="0">
                <a:solidFill>
                  <a:srgbClr val="FF0000"/>
                </a:solidFill>
                <a:latin typeface="Comic Sans MS" pitchFamily="66" charset="0"/>
              </a:rPr>
              <a:t>Nieoderwane</a:t>
            </a:r>
          </a:p>
        </p:txBody>
      </p:sp>
      <p:sp>
        <p:nvSpPr>
          <p:cNvPr id="3" name="Line 13"/>
          <p:cNvSpPr>
            <a:spLocks noChangeShapeType="1"/>
          </p:cNvSpPr>
          <p:nvPr/>
        </p:nvSpPr>
        <p:spPr bwMode="auto">
          <a:xfrm>
            <a:off x="6283325" y="908720"/>
            <a:ext cx="1889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736" name="Oval 32"/>
          <p:cNvSpPr>
            <a:spLocks noChangeArrowheads="1"/>
          </p:cNvSpPr>
          <p:nvPr/>
        </p:nvSpPr>
        <p:spPr bwMode="auto">
          <a:xfrm>
            <a:off x="252289" y="3899203"/>
            <a:ext cx="4103687" cy="288032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737" name="Oval 33"/>
          <p:cNvSpPr>
            <a:spLocks noChangeArrowheads="1"/>
          </p:cNvSpPr>
          <p:nvPr/>
        </p:nvSpPr>
        <p:spPr bwMode="auto">
          <a:xfrm>
            <a:off x="5651500" y="188913"/>
            <a:ext cx="2520900" cy="360362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2628677" y="4524455"/>
            <a:ext cx="792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740" name="AutoShape 36"/>
          <p:cNvSpPr>
            <a:spLocks noChangeArrowheads="1"/>
          </p:cNvSpPr>
          <p:nvPr/>
        </p:nvSpPr>
        <p:spPr bwMode="auto">
          <a:xfrm>
            <a:off x="8460432" y="622141"/>
            <a:ext cx="142875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741" name="AutoShape 37"/>
          <p:cNvSpPr>
            <a:spLocks noChangeArrowheads="1"/>
          </p:cNvSpPr>
          <p:nvPr/>
        </p:nvSpPr>
        <p:spPr bwMode="auto">
          <a:xfrm>
            <a:off x="3493963" y="4258549"/>
            <a:ext cx="142875" cy="360362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68659" name="Oval 19"/>
          <p:cNvSpPr>
            <a:spLocks noChangeArrowheads="1"/>
          </p:cNvSpPr>
          <p:nvPr/>
        </p:nvSpPr>
        <p:spPr bwMode="auto">
          <a:xfrm>
            <a:off x="5292725" y="647224"/>
            <a:ext cx="990600" cy="304800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Char char="¨"/>
            </a:pPr>
            <a:endParaRPr lang="pl-PL" sz="20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878181" y="4258549"/>
            <a:ext cx="814392" cy="304800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Char char="¨"/>
            </a:pPr>
            <a:endParaRPr lang="pl-PL" sz="20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410801" y="3023494"/>
            <a:ext cx="1223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chory</a:t>
            </a:r>
            <a:endParaRPr lang="pl-PL" sz="1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444208" y="3370387"/>
            <a:ext cx="1223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+zeszyt zadań</a:t>
            </a:r>
            <a:endParaRPr lang="pl-PL" sz="1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409128" y="4270276"/>
            <a:ext cx="1223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oderwana karta</a:t>
            </a:r>
            <a:endParaRPr lang="pl-PL" sz="1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17"/>
          <p:cNvSpPr>
            <a:spLocks noChangeArrowheads="1"/>
          </p:cNvSpPr>
          <p:nvPr/>
        </p:nvSpPr>
        <p:spPr bwMode="auto">
          <a:xfrm>
            <a:off x="180405" y="4763299"/>
            <a:ext cx="4008563" cy="1474013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50000"/>
              </a:spcBef>
              <a:buClr>
                <a:srgbClr val="660033"/>
              </a:buClr>
              <a:buSzPct val="130000"/>
              <a:buFont typeface="Symbol" pitchFamily="18" charset="2"/>
              <a:buChar char="¨"/>
            </a:pPr>
            <a:endParaRPr lang="pl-PL" sz="2000" b="1">
              <a:solidFill>
                <a:srgbClr val="6600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79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10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1000"/>
                                        <p:tgtEl>
                                          <p:spTgt spid="3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6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5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500"/>
                            </p:stCondLst>
                            <p:childTnLst>
                              <p:par>
                                <p:cTn id="6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0"/>
                            </p:stCondLst>
                            <p:childTnLst>
                              <p:par>
                                <p:cTn id="69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95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15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1" grpId="0" animBg="1"/>
      <p:bldP spid="368652" grpId="0" autoUpdateAnimBg="0"/>
      <p:bldP spid="368653" grpId="0" animBg="1"/>
      <p:bldP spid="368655" grpId="0" autoUpdateAnimBg="0"/>
      <p:bldP spid="368656" grpId="0" animBg="1"/>
      <p:bldP spid="368657" grpId="0" animBg="1"/>
      <p:bldP spid="368662" grpId="0" animBg="1"/>
      <p:bldP spid="3" grpId="0" animBg="1"/>
      <p:bldP spid="72736" grpId="0" animBg="1"/>
      <p:bldP spid="72737" grpId="0" animBg="1"/>
      <p:bldP spid="4" grpId="0" animBg="1"/>
      <p:bldP spid="72740" grpId="0" animBg="1"/>
      <p:bldP spid="72741" grpId="0" animBg="1"/>
      <p:bldP spid="368659" grpId="0" animBg="1"/>
      <p:bldP spid="28" grpId="0" animBg="1"/>
      <p:bldP spid="22" grpId="0" autoUpdateAnimBg="0"/>
      <p:bldP spid="23" grpId="0" autoUpdateAnimBg="0"/>
      <p:bldP spid="24" grpId="0" autoUpdateAnimBg="0"/>
      <p:bldP spid="2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1"/>
          <p:cNvSpPr>
            <a:spLocks noGrp="1"/>
          </p:cNvSpPr>
          <p:nvPr>
            <p:ph type="ftr" sz="quarter" idx="4294967295"/>
          </p:nvPr>
        </p:nvSpPr>
        <p:spPr>
          <a:xfrm>
            <a:off x="3203575" y="6308725"/>
            <a:ext cx="5940425" cy="5492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l-PL" smtClean="0">
              <a:latin typeface="Verdana" pitchFamily="34" charset="0"/>
            </a:endParaRPr>
          </a:p>
          <a:p>
            <a:pPr eaLnBrk="1" hangingPunct="1"/>
            <a:endParaRPr lang="en-US" smtClean="0">
              <a:latin typeface="Verdana" pitchFamily="34" charset="0"/>
            </a:endParaRPr>
          </a:p>
        </p:txBody>
      </p:sp>
      <p:sp>
        <p:nvSpPr>
          <p:cNvPr id="45061" name="Rectangle 4"/>
          <p:cNvSpPr>
            <a:spLocks noGrp="1"/>
          </p:cNvSpPr>
          <p:nvPr>
            <p:ph type="body" idx="4294967295"/>
          </p:nvPr>
        </p:nvSpPr>
        <p:spPr>
          <a:xfrm>
            <a:off x="662756" y="1800726"/>
            <a:ext cx="8013700" cy="4176712"/>
          </a:xfrm>
        </p:spPr>
        <p:txBody>
          <a:bodyPr>
            <a:normAutofit/>
          </a:bodyPr>
          <a:lstStyle/>
          <a:p>
            <a:pPr defTabSz="914400">
              <a:buFont typeface="Wingdings 3" pitchFamily="18" charset="2"/>
              <a:buNone/>
            </a:pPr>
            <a:r>
              <a:rPr lang="pl-PL" sz="1800" b="1" dirty="0" smtClean="0"/>
              <a:t>Unieważnienie nastąpi w przypadku</a:t>
            </a:r>
          </a:p>
          <a:p>
            <a:pPr defTabSz="914400">
              <a:buFont typeface="Wingdings 3" pitchFamily="18" charset="2"/>
              <a:buNone/>
            </a:pPr>
            <a:endParaRPr lang="pl-PL" sz="1200" b="1" dirty="0" smtClean="0">
              <a:solidFill>
                <a:srgbClr val="0D59BF"/>
              </a:solidFill>
            </a:endParaRPr>
          </a:p>
          <a:p>
            <a:pPr defTabSz="914400"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pl-PL" sz="1800" dirty="0" smtClean="0"/>
              <a:t>stwierdzenia niesamodzielnego rozwiązywania zadań </a:t>
            </a:r>
            <a:br>
              <a:rPr lang="pl-PL" sz="1800" dirty="0" smtClean="0"/>
            </a:br>
            <a:r>
              <a:rPr lang="pl-PL" sz="1800" dirty="0" smtClean="0"/>
              <a:t>przez ucznia/słuchacza</a:t>
            </a:r>
          </a:p>
          <a:p>
            <a:pPr defTabSz="914400"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pl-PL" sz="1800" dirty="0" smtClean="0"/>
              <a:t>wniesienia przez ucznia/słuchacza do sali egzaminacyjnej urządzenia telekomunikacyjnego albo korzystanie z niego </a:t>
            </a:r>
            <a:br>
              <a:rPr lang="pl-PL" sz="1800" dirty="0" smtClean="0"/>
            </a:br>
            <a:r>
              <a:rPr lang="pl-PL" sz="1800" dirty="0" smtClean="0"/>
              <a:t>podczas egzaminu</a:t>
            </a:r>
          </a:p>
          <a:p>
            <a:pPr defTabSz="914400">
              <a:spcBef>
                <a:spcPct val="40000"/>
              </a:spcBef>
              <a:buClr>
                <a:schemeClr val="accent2"/>
              </a:buClr>
              <a:buSzPct val="130000"/>
            </a:pPr>
            <a:r>
              <a:rPr lang="pl-PL" sz="1800" dirty="0" smtClean="0"/>
              <a:t>zakłócania przez ucznia/słuchacza prawidłowego przebiegu egzaminu w sposób utrudniający pracę pozostałym zdającym.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179387" y="548680"/>
            <a:ext cx="89646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>
                <a:srgbClr val="660033"/>
              </a:buClr>
              <a:buSzPct val="130000"/>
              <a:buFont typeface="Symbol" pitchFamily="18" charset="2"/>
              <a:buNone/>
              <a:defRPr/>
            </a:pPr>
            <a:r>
              <a:rPr lang="pl-PL" sz="2000" b="1" cap="all" dirty="0">
                <a:solidFill>
                  <a:srgbClr val="212745">
                    <a:lumMod val="60000"/>
                    <a:lumOff val="40000"/>
                  </a:srgbClr>
                </a:solidFill>
                <a:latin typeface="+mj-lt"/>
                <a:ea typeface="+mj-ea"/>
                <a:cs typeface="+mj-cs"/>
              </a:rPr>
              <a:t>Unieważnienie egzaminu </a:t>
            </a:r>
          </a:p>
          <a:p>
            <a:pPr algn="ctr" eaLnBrk="1" hangingPunct="1">
              <a:buClr>
                <a:srgbClr val="660033"/>
              </a:buClr>
              <a:buSzPct val="130000"/>
              <a:buFont typeface="Symbol" pitchFamily="18" charset="2"/>
              <a:buNone/>
              <a:defRPr/>
            </a:pPr>
            <a:r>
              <a:rPr lang="pl-PL" sz="2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 danego zakresu/poziomu </a:t>
            </a:r>
            <a:r>
              <a:rPr lang="pl-PL" sz="2000" b="1" cap="all" dirty="0">
                <a:solidFill>
                  <a:srgbClr val="212745">
                    <a:lumMod val="60000"/>
                    <a:lumOff val="40000"/>
                  </a:srgbClr>
                </a:solidFill>
                <a:latin typeface="+mj-lt"/>
                <a:ea typeface="+mj-ea"/>
                <a:cs typeface="+mj-cs"/>
              </a:rPr>
              <a:t>(1)</a:t>
            </a:r>
          </a:p>
        </p:txBody>
      </p:sp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6516216" y="1394192"/>
            <a:ext cx="2448397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  <a:extLst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pPr algn="r"/>
            <a:r>
              <a:rPr lang="pl-PL" dirty="0"/>
              <a:t>(VI, Procedura 2, </a:t>
            </a:r>
            <a:r>
              <a:rPr lang="pl-PL" dirty="0" smtClean="0"/>
              <a:t>p.4.6; </a:t>
            </a:r>
            <a:endParaRPr lang="pl-PL" dirty="0"/>
          </a:p>
          <a:p>
            <a:pPr algn="r"/>
            <a:r>
              <a:rPr lang="pl-PL" dirty="0" err="1"/>
              <a:t>Vc</a:t>
            </a:r>
            <a:r>
              <a:rPr lang="pl-PL" dirty="0"/>
              <a:t>, </a:t>
            </a:r>
            <a:r>
              <a:rPr lang="en-US" dirty="0"/>
              <a:t>§</a:t>
            </a:r>
            <a:r>
              <a:rPr lang="pl-PL" dirty="0"/>
              <a:t>6</a:t>
            </a:r>
            <a:r>
              <a:rPr lang="pl-PL" dirty="0" smtClean="0"/>
              <a:t>. p.1-2, </a:t>
            </a:r>
            <a:r>
              <a:rPr lang="en-US" dirty="0" smtClean="0"/>
              <a:t>§</a:t>
            </a:r>
            <a:r>
              <a:rPr lang="pl-PL" dirty="0" smtClean="0"/>
              <a:t>11 – zmiana </a:t>
            </a:r>
            <a:r>
              <a:rPr lang="en-US" dirty="0" smtClean="0"/>
              <a:t>§</a:t>
            </a:r>
            <a:r>
              <a:rPr lang="pl-PL" dirty="0" smtClean="0"/>
              <a:t>47. p.1-2 </a:t>
            </a:r>
            <a:r>
              <a:rPr lang="pl-PL" dirty="0"/>
              <a:t>z </a:t>
            </a:r>
            <a:r>
              <a:rPr lang="pl-PL" dirty="0" err="1"/>
              <a:t>Va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043608" y="4942909"/>
            <a:ext cx="6947736" cy="64633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l-PL" dirty="0">
                <a:latin typeface="+mn-lt"/>
              </a:rPr>
              <a:t>O zaistniałych przypadkach dyrektor szkoły zobowiązany jest</a:t>
            </a:r>
          </a:p>
          <a:p>
            <a:pPr algn="ctr" eaLnBrk="1" hangingPunct="1"/>
            <a:r>
              <a:rPr lang="pl-PL" dirty="0">
                <a:latin typeface="+mn-lt"/>
              </a:rPr>
              <a:t>natychmiast powiadomić OKE faksem (</a:t>
            </a:r>
            <a:r>
              <a:rPr lang="pl-PL" b="1" dirty="0">
                <a:solidFill>
                  <a:schemeClr val="accent1"/>
                </a:solidFill>
                <a:latin typeface="+mn-lt"/>
              </a:rPr>
              <a:t>58 320 55 91</a:t>
            </a:r>
            <a:r>
              <a:rPr lang="pl-PL" dirty="0">
                <a:latin typeface="+mn-lt"/>
              </a:rPr>
              <a:t>).</a:t>
            </a:r>
          </a:p>
        </p:txBody>
      </p:sp>
      <p:sp>
        <p:nvSpPr>
          <p:cNvPr id="8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539552" y="6381328"/>
            <a:ext cx="7632848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1572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  <p:bldP spid="4506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/>
          </p:cNvSpPr>
          <p:nvPr>
            <p:ph type="body" idx="4294967295"/>
          </p:nvPr>
        </p:nvSpPr>
        <p:spPr>
          <a:xfrm>
            <a:off x="617538" y="2100262"/>
            <a:ext cx="8013700" cy="3272953"/>
          </a:xfrm>
        </p:spPr>
        <p:txBody>
          <a:bodyPr>
            <a:normAutofit fontScale="77500" lnSpcReduction="20000"/>
          </a:bodyPr>
          <a:lstStyle/>
          <a:p>
            <a:pPr defTabSz="914400">
              <a:buFont typeface="Wingdings 3" pitchFamily="18" charset="2"/>
              <a:buNone/>
            </a:pPr>
            <a:r>
              <a:rPr lang="pl-PL" sz="2200" b="1" dirty="0" smtClean="0"/>
              <a:t>Unieważnienie nastąpi również w przypadku</a:t>
            </a:r>
          </a:p>
          <a:p>
            <a:pPr defTabSz="914400">
              <a:buFont typeface="Wingdings 3" pitchFamily="18" charset="2"/>
              <a:buNone/>
            </a:pPr>
            <a:endParaRPr lang="pl-PL" sz="2000" dirty="0" smtClean="0"/>
          </a:p>
          <a:p>
            <a:pPr defTabSz="914400">
              <a:buClr>
                <a:schemeClr val="accent2"/>
              </a:buClr>
              <a:buSzPct val="130000"/>
            </a:pPr>
            <a:r>
              <a:rPr lang="pl-PL" sz="2200" dirty="0" smtClean="0"/>
              <a:t>uzasadnionego pisemnego zastrzeżenia dotyczącego przepisów przeprowadzania egzaminu skierowanego </a:t>
            </a:r>
            <a:br>
              <a:rPr lang="pl-PL" sz="2200" dirty="0" smtClean="0"/>
            </a:br>
            <a:r>
              <a:rPr lang="pl-PL" sz="2200" dirty="0" smtClean="0"/>
              <a:t>do dyrektora OKE przez zdającego lub jego rodziców (opiekunów prawnych)</a:t>
            </a:r>
          </a:p>
          <a:p>
            <a:pPr marL="114300" indent="0" defTabSz="914400">
              <a:buClr>
                <a:schemeClr val="accent2"/>
              </a:buClr>
              <a:buSzPct val="130000"/>
              <a:buNone/>
            </a:pPr>
            <a:endParaRPr lang="pl-PL" sz="2200" dirty="0" smtClean="0"/>
          </a:p>
          <a:p>
            <a:pPr>
              <a:buClr>
                <a:schemeClr val="accent2"/>
              </a:buClr>
              <a:buSzPct val="130000"/>
            </a:pPr>
            <a:r>
              <a:rPr lang="pl-PL" sz="2200" dirty="0">
                <a:solidFill>
                  <a:srgbClr val="212745"/>
                </a:solidFill>
              </a:rPr>
              <a:t>w </a:t>
            </a:r>
            <a:r>
              <a:rPr lang="pl-PL" sz="2200" dirty="0" smtClean="0">
                <a:solidFill>
                  <a:srgbClr val="212745"/>
                </a:solidFill>
              </a:rPr>
              <a:t>przypadku stwierdzenia podczas sprawdzania pracy niesamodzielnego rozwiązywania zadań przez ucznia</a:t>
            </a:r>
            <a:endParaRPr lang="pl-PL" sz="2200" dirty="0" smtClean="0"/>
          </a:p>
          <a:p>
            <a:pPr algn="r" defTabSz="914400">
              <a:buClr>
                <a:schemeClr val="accent2"/>
              </a:buClr>
              <a:buSzPct val="130000"/>
            </a:pPr>
            <a:endParaRPr lang="pl-PL" sz="2200" dirty="0" smtClean="0"/>
          </a:p>
          <a:p>
            <a:pPr defTabSz="914400">
              <a:buClr>
                <a:schemeClr val="accent2"/>
              </a:buClr>
              <a:buSzPct val="130000"/>
            </a:pPr>
            <a:r>
              <a:rPr lang="pl-PL" sz="2200" dirty="0" smtClean="0"/>
              <a:t>w przypadku niemożności ustalenia wyników egzaminu </a:t>
            </a:r>
            <a:br>
              <a:rPr lang="pl-PL" sz="2200" dirty="0" smtClean="0"/>
            </a:br>
            <a:r>
              <a:rPr lang="pl-PL" sz="2200" dirty="0" smtClean="0"/>
              <a:t>z powodu zaginięcia lub zniszczenia prac egzaminacyjnych lub kart odpowiedzi.</a:t>
            </a:r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1331913" y="548680"/>
            <a:ext cx="6626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34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>
                <a:srgbClr val="660033"/>
              </a:buClr>
              <a:buSzPct val="130000"/>
              <a:defRPr/>
            </a:pPr>
            <a:r>
              <a:rPr lang="pl-PL" sz="2000" b="1" cap="all" dirty="0">
                <a:solidFill>
                  <a:srgbClr val="212745">
                    <a:lumMod val="60000"/>
                    <a:lumOff val="40000"/>
                  </a:srgbClr>
                </a:solidFill>
                <a:latin typeface="+mj-lt"/>
                <a:ea typeface="+mj-ea"/>
                <a:cs typeface="+mj-cs"/>
              </a:rPr>
              <a:t>Unieważnienie egzaminu</a:t>
            </a:r>
            <a:br>
              <a:rPr lang="pl-PL" sz="2000" b="1" cap="all" dirty="0">
                <a:solidFill>
                  <a:srgbClr val="212745">
                    <a:lumMod val="60000"/>
                    <a:lumOff val="40000"/>
                  </a:srgbClr>
                </a:solidFill>
                <a:latin typeface="+mj-lt"/>
                <a:ea typeface="+mj-ea"/>
                <a:cs typeface="+mj-cs"/>
              </a:rPr>
            </a:br>
            <a:r>
              <a:rPr lang="pl-PL" sz="2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 danego zakresu/poziomu </a:t>
            </a:r>
            <a:r>
              <a:rPr lang="pl-PL" sz="2000" b="1" cap="all" dirty="0">
                <a:solidFill>
                  <a:srgbClr val="212745">
                    <a:lumMod val="60000"/>
                    <a:lumOff val="40000"/>
                  </a:srgbClr>
                </a:solidFill>
                <a:latin typeface="+mj-lt"/>
                <a:ea typeface="+mj-ea"/>
                <a:cs typeface="+mj-cs"/>
              </a:rPr>
              <a:t>(2)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04048" y="3409255"/>
            <a:ext cx="3994702" cy="307777"/>
          </a:xfrm>
          <a:prstGeom prst="rect">
            <a:avLst/>
          </a:prstGeom>
          <a:noFill/>
          <a:ln>
            <a:solidFill>
              <a:schemeClr val="accent6"/>
            </a:solidFill>
          </a:ln>
          <a:extLst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pPr algn="r"/>
            <a:r>
              <a:rPr lang="pl-PL" dirty="0"/>
              <a:t>(VI, Procedura 9</a:t>
            </a:r>
            <a:r>
              <a:rPr lang="pl-PL" dirty="0" smtClean="0"/>
              <a:t>, p.16-17; </a:t>
            </a:r>
            <a:r>
              <a:rPr lang="pl-PL" dirty="0" err="1" smtClean="0"/>
              <a:t>Va</a:t>
            </a:r>
            <a:r>
              <a:rPr lang="pl-PL" dirty="0" smtClean="0"/>
              <a:t> ,</a:t>
            </a:r>
            <a:r>
              <a:rPr lang="pl-PL" dirty="0" smtClean="0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dirty="0" smtClean="0"/>
              <a:t>§</a:t>
            </a:r>
            <a:r>
              <a:rPr lang="pl-PL" dirty="0" smtClean="0"/>
              <a:t>146, p.1-3)</a:t>
            </a:r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380312" y="4993431"/>
            <a:ext cx="1584301" cy="307777"/>
          </a:xfrm>
          <a:prstGeom prst="rect">
            <a:avLst/>
          </a:prstGeom>
          <a:noFill/>
          <a:ln>
            <a:solidFill>
              <a:schemeClr val="accent6"/>
            </a:solidFill>
          </a:ln>
          <a:extLst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pPr algn="r"/>
            <a:r>
              <a:rPr lang="pl-PL" dirty="0" smtClean="0"/>
              <a:t>(</a:t>
            </a:r>
            <a:r>
              <a:rPr lang="pl-PL" dirty="0" err="1" smtClean="0"/>
              <a:t>Vc</a:t>
            </a:r>
            <a:r>
              <a:rPr lang="pl-PL" dirty="0" smtClean="0"/>
              <a:t>, </a:t>
            </a:r>
            <a:r>
              <a:rPr lang="en-US" dirty="0" smtClean="0"/>
              <a:t>§</a:t>
            </a:r>
            <a:r>
              <a:rPr lang="pl-PL" dirty="0" smtClean="0"/>
              <a:t>1, p.74d )</a:t>
            </a:r>
            <a:endParaRPr lang="en-US" dirty="0"/>
          </a:p>
        </p:txBody>
      </p:sp>
      <p:sp>
        <p:nvSpPr>
          <p:cNvPr id="9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539552" y="6381328"/>
            <a:ext cx="7632848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2447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/>
      <p:bldP spid="7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1"/>
          <p:cNvSpPr>
            <a:spLocks noGrp="1"/>
          </p:cNvSpPr>
          <p:nvPr>
            <p:ph type="ftr" sz="quarter" idx="4294967295"/>
          </p:nvPr>
        </p:nvSpPr>
        <p:spPr>
          <a:xfrm>
            <a:off x="3203575" y="6308725"/>
            <a:ext cx="5940425" cy="5492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l-PL" smtClean="0">
              <a:latin typeface="Verdana" pitchFamily="34" charset="0"/>
            </a:endParaRPr>
          </a:p>
          <a:p>
            <a:pPr eaLnBrk="1" hangingPunct="1"/>
            <a:endParaRPr lang="en-US" smtClean="0">
              <a:latin typeface="Verdana" pitchFamily="34" charset="0"/>
            </a:endParaRPr>
          </a:p>
        </p:txBody>
      </p:sp>
      <p:sp>
        <p:nvSpPr>
          <p:cNvPr id="575490" name="Rectangle 2"/>
          <p:cNvSpPr>
            <a:spLocks noGrp="1"/>
          </p:cNvSpPr>
          <p:nvPr>
            <p:ph type="title" idx="4294967295"/>
          </p:nvPr>
        </p:nvSpPr>
        <p:spPr>
          <a:xfrm>
            <a:off x="1258888" y="260350"/>
            <a:ext cx="690721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Warto zwrócić uwagę członków ZN na</a:t>
            </a:r>
          </a:p>
        </p:txBody>
      </p:sp>
      <p:sp>
        <p:nvSpPr>
          <p:cNvPr id="25606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628800"/>
            <a:ext cx="8712646" cy="4493220"/>
          </a:xfrm>
          <a:noFill/>
        </p:spPr>
        <p:txBody>
          <a:bodyPr>
            <a:noAutofit/>
          </a:bodyPr>
          <a:lstStyle/>
          <a:p>
            <a:pPr marL="355600" indent="-241300" eaLnBrk="1" hangingPunct="1">
              <a:spcBef>
                <a:spcPts val="0"/>
              </a:spcBef>
              <a:buClr>
                <a:schemeClr val="accent2"/>
              </a:buClr>
              <a:buSzPct val="130000"/>
            </a:pPr>
            <a:r>
              <a:rPr lang="pl-PL" sz="1600" dirty="0" smtClean="0"/>
              <a:t>nową strukturę arkuszy egzaminacyjnych</a:t>
            </a:r>
          </a:p>
          <a:p>
            <a:pPr marL="114300" indent="0" eaLnBrk="1" hangingPunct="1">
              <a:spcBef>
                <a:spcPts val="0"/>
              </a:spcBef>
              <a:buClr>
                <a:schemeClr val="accent2"/>
              </a:buClr>
              <a:buSzPct val="130000"/>
              <a:buNone/>
            </a:pPr>
            <a:endParaRPr lang="pl-PL" sz="1600" dirty="0" smtClean="0"/>
          </a:p>
          <a:p>
            <a:pPr marL="355600" indent="-241300" eaLnBrk="1" hangingPunct="1">
              <a:spcBef>
                <a:spcPts val="0"/>
              </a:spcBef>
              <a:buClr>
                <a:schemeClr val="accent2"/>
              </a:buClr>
              <a:buSzPct val="130000"/>
            </a:pPr>
            <a:r>
              <a:rPr lang="pl-PL" sz="1600" dirty="0" smtClean="0"/>
              <a:t>zasady kodowania arkuszy egzaminacyjnych</a:t>
            </a:r>
          </a:p>
          <a:p>
            <a:pPr marL="114300" indent="0" eaLnBrk="1" hangingPunct="1">
              <a:spcBef>
                <a:spcPts val="0"/>
              </a:spcBef>
              <a:buClr>
                <a:schemeClr val="accent2"/>
              </a:buClr>
              <a:buSzPct val="130000"/>
              <a:buNone/>
            </a:pPr>
            <a:endParaRPr lang="pl-PL" sz="1600" dirty="0" smtClean="0"/>
          </a:p>
          <a:p>
            <a:pPr marL="355600" indent="-241300" eaLnBrk="1" hangingPunct="1">
              <a:spcBef>
                <a:spcPts val="0"/>
              </a:spcBef>
              <a:buClr>
                <a:schemeClr val="accent2"/>
              </a:buClr>
              <a:buSzPct val="130000"/>
            </a:pPr>
            <a:r>
              <a:rPr lang="pl-PL" sz="1600" dirty="0" smtClean="0"/>
              <a:t>właściwe </a:t>
            </a:r>
            <a:r>
              <a:rPr lang="pl-PL" sz="1600" b="1" dirty="0" smtClean="0"/>
              <a:t>oznakowanie arkusza</a:t>
            </a:r>
            <a:r>
              <a:rPr lang="pl-PL" sz="1600" dirty="0" smtClean="0"/>
              <a:t> ucznia z uprawnieniami do</a:t>
            </a:r>
          </a:p>
          <a:p>
            <a:pPr marL="1168400" indent="-274638" eaLnBrk="1" hangingPunct="1">
              <a:spcBef>
                <a:spcPts val="0"/>
              </a:spcBef>
              <a:buClr>
                <a:schemeClr val="accent6"/>
              </a:buClr>
              <a:buSzPct val="130000"/>
              <a:buFont typeface="Wingdings" pitchFamily="2" charset="2"/>
              <a:buChar char="ü"/>
            </a:pPr>
            <a:r>
              <a:rPr lang="pl-PL" sz="1600" dirty="0" smtClean="0"/>
              <a:t>nieprzenoszenia zaznaczeń na kartę </a:t>
            </a:r>
          </a:p>
          <a:p>
            <a:pPr marL="1168400" indent="-274638" eaLnBrk="1" hangingPunct="1">
              <a:spcBef>
                <a:spcPts val="0"/>
              </a:spcBef>
              <a:buClr>
                <a:schemeClr val="accent6"/>
              </a:buClr>
              <a:buSzPct val="130000"/>
              <a:buFont typeface="Wingdings" pitchFamily="2" charset="2"/>
              <a:buChar char="ü"/>
            </a:pPr>
            <a:r>
              <a:rPr lang="pl-PL" sz="1600" dirty="0" smtClean="0"/>
              <a:t>dostosowania kryteriów oceniania</a:t>
            </a:r>
          </a:p>
          <a:p>
            <a:pPr marL="893762" indent="0" eaLnBrk="1" hangingPunct="1">
              <a:spcBef>
                <a:spcPts val="0"/>
              </a:spcBef>
              <a:buClr>
                <a:schemeClr val="accent6"/>
              </a:buClr>
              <a:buSzPct val="130000"/>
              <a:buNone/>
            </a:pPr>
            <a:endParaRPr lang="pl-PL" sz="1600" dirty="0" smtClean="0"/>
          </a:p>
          <a:p>
            <a:pPr marL="355600" indent="-241300" eaLnBrk="1" hangingPunct="1">
              <a:spcBef>
                <a:spcPts val="0"/>
              </a:spcBef>
              <a:buClr>
                <a:schemeClr val="accent2"/>
              </a:buClr>
              <a:buSzPct val="130000"/>
            </a:pPr>
            <a:r>
              <a:rPr lang="pl-PL" sz="1600" dirty="0" smtClean="0"/>
              <a:t>umieszczenie </a:t>
            </a:r>
            <a:r>
              <a:rPr lang="pl-PL" sz="1600" b="1" dirty="0" smtClean="0"/>
              <a:t>odpowiednich</a:t>
            </a:r>
            <a:r>
              <a:rPr lang="pl-PL" sz="1600" dirty="0" smtClean="0"/>
              <a:t> </a:t>
            </a:r>
            <a:r>
              <a:rPr lang="pl-PL" sz="1600" b="1" dirty="0" smtClean="0"/>
              <a:t>informacji</a:t>
            </a:r>
            <a:r>
              <a:rPr lang="pl-PL" sz="1600" b="1" dirty="0" smtClean="0">
                <a:solidFill>
                  <a:schemeClr val="bg2"/>
                </a:solidFill>
              </a:rPr>
              <a:t> </a:t>
            </a:r>
            <a:r>
              <a:rPr lang="pl-PL" sz="1600" dirty="0" smtClean="0"/>
              <a:t>na etykiecie bezpiecznej koperty</a:t>
            </a:r>
          </a:p>
          <a:p>
            <a:pPr marL="114300" indent="0" eaLnBrk="1" hangingPunct="1">
              <a:spcBef>
                <a:spcPts val="0"/>
              </a:spcBef>
              <a:buClr>
                <a:schemeClr val="accent2"/>
              </a:buClr>
              <a:buSzPct val="130000"/>
              <a:buNone/>
            </a:pPr>
            <a:endParaRPr lang="pl-PL" sz="1600" dirty="0" smtClean="0"/>
          </a:p>
          <a:p>
            <a:pPr marL="355600" indent="-241300" eaLnBrk="1" hangingPunct="1">
              <a:spcBef>
                <a:spcPts val="0"/>
              </a:spcBef>
              <a:buClr>
                <a:schemeClr val="accent2"/>
              </a:buClr>
              <a:buSzPct val="130000"/>
            </a:pPr>
            <a:r>
              <a:rPr lang="pl-PL" sz="1600" b="1" dirty="0" smtClean="0"/>
              <a:t>nieumieszczanie</a:t>
            </a:r>
            <a:r>
              <a:rPr lang="pl-PL" sz="1600" dirty="0" smtClean="0"/>
              <a:t> w bezpiecznych kopertach razem z materiałami egzaminacyjnymi  przekazywanymi do OKE </a:t>
            </a:r>
            <a:r>
              <a:rPr lang="pl-PL" sz="1600" b="1" dirty="0" smtClean="0"/>
              <a:t>informacji umożliwiających identyfikację</a:t>
            </a:r>
            <a:r>
              <a:rPr lang="pl-PL" sz="1600" dirty="0" smtClean="0"/>
              <a:t> szkoły lub uczniów</a:t>
            </a:r>
          </a:p>
          <a:p>
            <a:pPr marL="114300" indent="0" eaLnBrk="1" hangingPunct="1">
              <a:spcBef>
                <a:spcPts val="0"/>
              </a:spcBef>
              <a:buClr>
                <a:schemeClr val="accent2"/>
              </a:buClr>
              <a:buSzPct val="130000"/>
              <a:buNone/>
            </a:pPr>
            <a:endParaRPr lang="pl-PL" sz="1600" dirty="0" smtClean="0"/>
          </a:p>
          <a:p>
            <a:pPr marL="355600" indent="-241300" eaLnBrk="1" hangingPunct="1">
              <a:spcBef>
                <a:spcPts val="0"/>
              </a:spcBef>
              <a:buClr>
                <a:schemeClr val="accent2"/>
              </a:buClr>
              <a:buSzPct val="130000"/>
            </a:pPr>
            <a:r>
              <a:rPr lang="pl-PL" sz="1600" b="1" dirty="0" smtClean="0"/>
              <a:t>zapakowanie</a:t>
            </a:r>
            <a:r>
              <a:rPr lang="pl-PL" sz="1600" dirty="0" smtClean="0"/>
              <a:t> arkuszy</a:t>
            </a:r>
            <a:r>
              <a:rPr lang="pl-PL" sz="1600" b="1" dirty="0" smtClean="0"/>
              <a:t> dostosowanych</a:t>
            </a:r>
            <a:r>
              <a:rPr lang="pl-PL" sz="1600" dirty="0" smtClean="0"/>
              <a:t> </a:t>
            </a:r>
            <a:r>
              <a:rPr lang="pl-PL" sz="1600" b="1" dirty="0">
                <a:solidFill>
                  <a:srgbClr val="0D59B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G2, G4, G5</a:t>
            </a:r>
            <a:r>
              <a:rPr lang="pl-PL" sz="1600" dirty="0" smtClean="0"/>
              <a:t>, </a:t>
            </a:r>
            <a:r>
              <a:rPr lang="pl-PL" sz="1600" b="1" dirty="0" smtClean="0">
                <a:solidFill>
                  <a:srgbClr val="0D59B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G6</a:t>
            </a:r>
            <a:r>
              <a:rPr lang="pl-PL" sz="1600" b="1" dirty="0">
                <a:solidFill>
                  <a:srgbClr val="0D59B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G7 i G8 </a:t>
            </a:r>
            <a:r>
              <a:rPr lang="pl-PL" sz="1600" b="1" dirty="0" smtClean="0"/>
              <a:t>do</a:t>
            </a:r>
            <a:r>
              <a:rPr lang="pl-PL" sz="1600" dirty="0" smtClean="0"/>
              <a:t> </a:t>
            </a:r>
            <a:r>
              <a:rPr lang="pl-PL" sz="1600" b="1" dirty="0" smtClean="0"/>
              <a:t>oddzielnych kopert </a:t>
            </a:r>
          </a:p>
          <a:p>
            <a:pPr marL="114300" indent="0" eaLnBrk="1" hangingPunct="1">
              <a:spcBef>
                <a:spcPts val="0"/>
              </a:spcBef>
              <a:buClr>
                <a:schemeClr val="accent2"/>
              </a:buClr>
              <a:buSzPct val="130000"/>
              <a:buNone/>
            </a:pPr>
            <a:endParaRPr lang="pl-PL" sz="1600" dirty="0" smtClean="0"/>
          </a:p>
          <a:p>
            <a:pPr marL="355600" indent="-241300" eaLnBrk="1" hangingPunct="1">
              <a:spcBef>
                <a:spcPts val="0"/>
              </a:spcBef>
              <a:buClr>
                <a:schemeClr val="accent2"/>
              </a:buClr>
              <a:buSzPct val="130000"/>
            </a:pPr>
            <a:r>
              <a:rPr lang="pl-PL" sz="1600" b="1" dirty="0" smtClean="0"/>
              <a:t>przestrzeganie zasad pakowania</a:t>
            </a:r>
            <a:r>
              <a:rPr lang="pl-PL" sz="1600" dirty="0" smtClean="0"/>
              <a:t> arkuszy egzaminacyjnych po zakończeniu pracy przez uczniów w terminie głównym i dodatkowym.</a:t>
            </a:r>
          </a:p>
        </p:txBody>
      </p:sp>
      <p:sp>
        <p:nvSpPr>
          <p:cNvPr id="7" name="Prostokąt 6"/>
          <p:cNvSpPr/>
          <p:nvPr/>
        </p:nvSpPr>
        <p:spPr>
          <a:xfrm>
            <a:off x="395536" y="6464369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Okręgowa Komisja Egzaminacyjna w Gdańsku, tel. (058) 320 55 92, e-mail: komisja@oke.gda.pl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121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6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6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6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4"/>
          <p:cNvSpPr>
            <a:spLocks noGrp="1" noChangeArrowheads="1"/>
          </p:cNvSpPr>
          <p:nvPr>
            <p:ph type="title"/>
          </p:nvPr>
        </p:nvSpPr>
        <p:spPr>
          <a:xfrm>
            <a:off x="736456" y="3212976"/>
            <a:ext cx="7696200" cy="1007369"/>
          </a:xfrm>
        </p:spPr>
        <p:txBody>
          <a:bodyPr anchor="b"/>
          <a:lstStyle/>
          <a:p>
            <a:pPr marL="0" indent="0"/>
            <a:r>
              <a:rPr lang="pl-PL" sz="20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Dziękuję za uwagę.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539750" y="5734050"/>
            <a:ext cx="8280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pl-PL" sz="1600" dirty="0">
                <a:solidFill>
                  <a:prstClr val="black"/>
                </a:solidFill>
                <a:latin typeface="Arial" pitchFamily="34" charset="0"/>
              </a:rPr>
              <a:t>Opracowanie merytoryczne i techniczne: Joanna </a:t>
            </a:r>
            <a:r>
              <a:rPr lang="pl-PL" sz="1600" dirty="0" err="1">
                <a:solidFill>
                  <a:prstClr val="black"/>
                </a:solidFill>
                <a:latin typeface="Arial" pitchFamily="34" charset="0"/>
              </a:rPr>
              <a:t>Gwizdalska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</a:rPr>
              <a:t>, Renata </a:t>
            </a:r>
            <a:r>
              <a:rPr lang="pl-PL" sz="1600" dirty="0" err="1">
                <a:solidFill>
                  <a:prstClr val="black"/>
                </a:solidFill>
                <a:latin typeface="Arial" pitchFamily="34" charset="0"/>
              </a:rPr>
              <a:t>Świrko</a:t>
            </a:r>
            <a:endParaRPr lang="pl-PL" sz="16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33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56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xit" presetSubtype="0" fill="hold" grpId="3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6" dur="3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7" presetClass="entr" presetSubtype="0" repeatCount="200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E7F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59B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19" presetClass="entr" presetSubtype="1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0" presetID="4" presetClass="emph" presetSubtype="2" fill="hold" grpId="4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1" dur="2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  <p:bldP spid="156674" grpId="1"/>
      <p:bldP spid="156674" grpId="2"/>
      <p:bldP spid="156674" grpId="3"/>
      <p:bldP spid="156674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6882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Schemat standardowego arkusza egzaminacyjnego (G1)</a:t>
            </a:r>
            <a:b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 zakresu historii i wiedzy o społeczeństwie, przedmiotów przyrodniczych </a:t>
            </a:r>
            <a:r>
              <a:rPr lang="pl-PL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</a:t>
            </a:r>
            <a:r>
              <a:rPr lang="pl-PL" sz="1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języka obcego nowożytnego na poziomie podstawowym </a:t>
            </a:r>
            <a:r>
              <a:rPr lang="pl-PL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oraz arkuszy dostosowanych (G2, G4, G5, G6, G7, G8</a:t>
            </a:r>
            <a: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b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 wszystkich zakresów/poziomów</a:t>
            </a:r>
            <a:endParaRPr lang="pl-PL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D0CE-C467-4986-AC7A-BE9CD0B62362}" type="slidenum">
              <a:rPr lang="pl-PL" smtClean="0"/>
              <a:t>6</a:t>
            </a:fld>
            <a:endParaRPr lang="pl-PL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9552" y="5209940"/>
            <a:ext cx="1701824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Zeszyt zadań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5" y="2060848"/>
            <a:ext cx="7005265" cy="300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Łącznik prosty ze strzałką 30"/>
          <p:cNvSpPr>
            <a:spLocks noChangeShapeType="1"/>
          </p:cNvSpPr>
          <p:nvPr/>
        </p:nvSpPr>
        <p:spPr bwMode="auto">
          <a:xfrm flipV="1">
            <a:off x="1665213" y="4473115"/>
            <a:ext cx="818555" cy="734567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Łącznik prosty ze strzałką 28"/>
          <p:cNvSpPr>
            <a:spLocks noChangeShapeType="1"/>
          </p:cNvSpPr>
          <p:nvPr/>
        </p:nvSpPr>
        <p:spPr bwMode="auto">
          <a:xfrm flipH="1" flipV="1">
            <a:off x="6156176" y="4149080"/>
            <a:ext cx="936104" cy="648072"/>
          </a:xfrm>
          <a:prstGeom prst="straightConnector1">
            <a:avLst/>
          </a:prstGeom>
          <a:noFill/>
          <a:ln w="28575">
            <a:solidFill>
              <a:srgbClr val="99663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652120" y="4731162"/>
            <a:ext cx="2664296" cy="6741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Karta odpowiedzi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zadań zamkniętych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6432544" y="6021288"/>
            <a:ext cx="2531944" cy="307777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solidFill>
                  <a:schemeClr val="accent1"/>
                </a:solidFill>
              </a:rPr>
              <a:t>Wstęp do Procedur…, str. 6.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395536" y="6464369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Okręgowa Komisja Egzaminacyjna w Gdańsku, tel. (058) 320 55 92, e-mail: komisja@oke.gda.pl </a:t>
            </a:r>
          </a:p>
        </p:txBody>
      </p:sp>
    </p:spTree>
    <p:extLst>
      <p:ext uri="{BB962C8B-B14F-4D97-AF65-F5344CB8AC3E}">
        <p14:creationId xmlns:p14="http://schemas.microsoft.com/office/powerpoint/2010/main" val="4002530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2241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Schemat standardowego arkusza egzaminacyjnego (G1)</a:t>
            </a:r>
            <a:b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 zakresu języka polskiego, matematyki i języka obcego nowożytnego na poziomie rozszerzonym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27D1D0CE-C467-4986-AC7A-BE9CD0B62362}" type="slidenum">
              <a:rPr lang="pl-PL" smtClean="0"/>
              <a:t>7</a:t>
            </a:fld>
            <a:endParaRPr lang="pl-PL" dirty="0"/>
          </a:p>
        </p:txBody>
      </p:sp>
      <p:pic>
        <p:nvPicPr>
          <p:cNvPr id="24" name="Obraz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" t="3104" r="1697" b="2248"/>
          <a:stretch>
            <a:fillRect/>
          </a:stretch>
        </p:blipFill>
        <p:spPr bwMode="auto">
          <a:xfrm>
            <a:off x="1381497" y="1908224"/>
            <a:ext cx="7288874" cy="411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2"/>
          <p:cNvSpPr txBox="1">
            <a:spLocks noChangeArrowheads="1"/>
          </p:cNvSpPr>
          <p:nvPr/>
        </p:nvSpPr>
        <p:spPr bwMode="auto">
          <a:xfrm>
            <a:off x="3372222" y="1724074"/>
            <a:ext cx="3864074" cy="606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Karta rozwiązań zadań otwartych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(do wyrwania przez ucznia)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Łącznik prosty ze strzałką 26"/>
          <p:cNvSpPr>
            <a:spLocks noChangeShapeType="1"/>
          </p:cNvSpPr>
          <p:nvPr/>
        </p:nvSpPr>
        <p:spPr bwMode="auto">
          <a:xfrm flipH="1">
            <a:off x="3741141" y="2204864"/>
            <a:ext cx="3189772" cy="1154722"/>
          </a:xfrm>
          <a:prstGeom prst="straightConnector1">
            <a:avLst/>
          </a:prstGeom>
          <a:noFill/>
          <a:ln w="19050">
            <a:solidFill>
              <a:srgbClr val="FF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300192" y="5203094"/>
            <a:ext cx="2664296" cy="6741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Karta odpowiedzi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zadań zamkniętych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Łącznik prosty ze strzałką 28"/>
          <p:cNvSpPr>
            <a:spLocks noChangeShapeType="1"/>
          </p:cNvSpPr>
          <p:nvPr/>
        </p:nvSpPr>
        <p:spPr bwMode="auto">
          <a:xfrm flipH="1" flipV="1">
            <a:off x="6432544" y="4590023"/>
            <a:ext cx="498370" cy="663565"/>
          </a:xfrm>
          <a:prstGeom prst="straightConnector1">
            <a:avLst/>
          </a:prstGeom>
          <a:noFill/>
          <a:ln w="19050">
            <a:solidFill>
              <a:srgbClr val="99663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95536" y="5517232"/>
            <a:ext cx="1701824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Zeszyt zadań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Łącznik prosty ze strzałką 30"/>
          <p:cNvSpPr>
            <a:spLocks noChangeShapeType="1"/>
          </p:cNvSpPr>
          <p:nvPr/>
        </p:nvSpPr>
        <p:spPr bwMode="auto">
          <a:xfrm flipV="1">
            <a:off x="1521197" y="4797152"/>
            <a:ext cx="576163" cy="821063"/>
          </a:xfrm>
          <a:prstGeom prst="straightConnector1">
            <a:avLst/>
          </a:prstGeom>
          <a:noFill/>
          <a:ln w="190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6432544" y="6145559"/>
            <a:ext cx="2531944" cy="307777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solidFill>
                  <a:schemeClr val="accent1"/>
                </a:solidFill>
              </a:rPr>
              <a:t>Wstęp do Procedur…, str. 6.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395536" y="6464369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Okręgowa Komisja Egzaminacyjna w Gdańsku, tel. (058) 320 55 92, e-mail: komisja@oke.gda.pl </a:t>
            </a:r>
          </a:p>
        </p:txBody>
      </p:sp>
    </p:spTree>
    <p:extLst>
      <p:ext uri="{BB962C8B-B14F-4D97-AF65-F5344CB8AC3E}">
        <p14:creationId xmlns:p14="http://schemas.microsoft.com/office/powerpoint/2010/main" val="3273257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8</a:t>
            </a:fld>
            <a:endParaRPr lang="pl-PL"/>
          </a:p>
        </p:txBody>
      </p:sp>
      <p:graphicFrame>
        <p:nvGraphicFramePr>
          <p:cNvPr id="9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201022"/>
              </p:ext>
            </p:extLst>
          </p:nvPr>
        </p:nvGraphicFramePr>
        <p:xfrm>
          <a:off x="179263" y="908720"/>
          <a:ext cx="8785225" cy="5455394"/>
        </p:xfrm>
        <a:graphic>
          <a:graphicData uri="http://schemas.openxmlformats.org/drawingml/2006/table">
            <a:tbl>
              <a:tblPr/>
              <a:tblGrid>
                <a:gridCol w="1584325"/>
                <a:gridCol w="2016125"/>
                <a:gridCol w="2006600"/>
                <a:gridCol w="1584325"/>
                <a:gridCol w="1593850"/>
              </a:tblGrid>
              <a:tr h="204788">
                <a:tc rowSpan="2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Data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Część egzaminu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Godzina rozpoczęcia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Czas trwania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1532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regulaminowy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wydłużony dla uprawnionych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14388">
                <a:tc rowSpan="2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 kwietnia 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(wtorek)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humanistyczna</a:t>
                      </a:r>
                    </a:p>
                  </a:txBody>
                  <a:tcPr marT="45699" marB="45699" anchor="ctr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Historia i wiedza </a:t>
                      </a:r>
                      <a:b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 społeczeństwie</a:t>
                      </a: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59B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9.00</a:t>
                      </a:r>
                    </a:p>
                  </a:txBody>
                  <a:tcPr marT="45699" marB="45699" anchor="ctr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</a:t>
                      </a:r>
                    </a:p>
                  </a:txBody>
                  <a:tcPr marT="45699" marB="45699" anchor="ctr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 min</a:t>
                      </a:r>
                    </a:p>
                  </a:txBody>
                  <a:tcPr marT="45699" marB="45699" anchor="ctr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97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Język polski</a:t>
                      </a: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11.00</a:t>
                      </a:r>
                    </a:p>
                  </a:txBody>
                  <a:tcPr marT="45699" marB="45699" anchor="ctr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</a:t>
                      </a:r>
                    </a:p>
                  </a:txBody>
                  <a:tcPr marT="45699" marB="45699" anchor="ctr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 min</a:t>
                      </a:r>
                    </a:p>
                  </a:txBody>
                  <a:tcPr marT="45699" marB="45699" anchor="ctr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4238">
                <a:tc rowSpan="2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 kwietnia 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(środa)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matematyczno-</a:t>
                      </a:r>
                      <a:b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-przyrodnicza</a:t>
                      </a:r>
                    </a:p>
                  </a:txBody>
                  <a:tcPr marT="45699" marB="45699" anchor="ctr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Przedmioty przyrodnicze</a:t>
                      </a: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59B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9.00</a:t>
                      </a:r>
                    </a:p>
                  </a:txBody>
                  <a:tcPr marT="45699" marB="45699" anchor="ctr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 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</a:t>
                      </a:r>
                    </a:p>
                  </a:txBody>
                  <a:tcPr marT="45699" marB="45699" anchor="ctr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 min</a:t>
                      </a:r>
                    </a:p>
                  </a:txBody>
                  <a:tcPr marT="45699" marB="45699" anchor="ctr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97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Matematyka</a:t>
                      </a: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11.00</a:t>
                      </a:r>
                    </a:p>
                  </a:txBody>
                  <a:tcPr marT="45699" marB="45699" anchor="ctr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</a:t>
                      </a:r>
                    </a:p>
                  </a:txBody>
                  <a:tcPr marT="45699" marB="45699" anchor="ctr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 min</a:t>
                      </a:r>
                    </a:p>
                  </a:txBody>
                  <a:tcPr marT="45699" marB="45699" anchor="ctr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7F3"/>
                    </a:solidFill>
                  </a:tcPr>
                </a:tc>
              </a:tr>
              <a:tr h="639763">
                <a:tc rowSpan="2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 kwietnia 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(czwartek)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język obcy nowożytny</a:t>
                      </a:r>
                    </a:p>
                  </a:txBody>
                  <a:tcPr marT="45699" marB="45699" anchor="ctr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Poziom podstawowy</a:t>
                      </a: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59B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9.00</a:t>
                      </a:r>
                    </a:p>
                  </a:txBody>
                  <a:tcPr marT="45699" marB="45699" anchor="ctr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</a:t>
                      </a:r>
                    </a:p>
                  </a:txBody>
                  <a:tcPr marT="45699" marB="45699" anchor="ctr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 min</a:t>
                      </a:r>
                    </a:p>
                  </a:txBody>
                  <a:tcPr marT="45699" marB="45699" anchor="ctr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97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Poziom rozszerzony</a:t>
                      </a: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11.00</a:t>
                      </a:r>
                    </a:p>
                  </a:txBody>
                  <a:tcPr marT="45699" marB="45699" anchor="ctr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</a:t>
                      </a:r>
                    </a:p>
                  </a:txBody>
                  <a:tcPr marT="45699" marB="45699" anchor="ctr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 min</a:t>
                      </a:r>
                    </a:p>
                  </a:txBody>
                  <a:tcPr marT="45699" marB="45699" anchor="ctr" horzOverflow="overflow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85"/>
          <p:cNvSpPr>
            <a:spLocks noChangeArrowheads="1"/>
          </p:cNvSpPr>
          <p:nvPr/>
        </p:nvSpPr>
        <p:spPr bwMode="auto">
          <a:xfrm>
            <a:off x="142875" y="115888"/>
            <a:ext cx="4860925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6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660033"/>
              </a:buClr>
              <a:buSzPct val="130000"/>
              <a:buFont typeface="Symbol" pitchFamily="18" charset="2"/>
              <a:buNone/>
            </a:pPr>
            <a:r>
              <a:rPr lang="pl-PL" sz="1400" b="1" dirty="0">
                <a:solidFill>
                  <a:schemeClr val="accent1"/>
                </a:solidFill>
                <a:latin typeface="Tahoma" pitchFamily="34" charset="0"/>
              </a:rPr>
              <a:t>Komunikat dyrektora CKE z dnia </a:t>
            </a:r>
            <a:r>
              <a:rPr lang="pl-PL" sz="1400" b="1" dirty="0" smtClean="0">
                <a:solidFill>
                  <a:schemeClr val="accent1"/>
                </a:solidFill>
                <a:latin typeface="Tahoma" pitchFamily="34" charset="0"/>
              </a:rPr>
              <a:t>3 lipca 2014 </a:t>
            </a:r>
            <a:r>
              <a:rPr lang="pl-PL" sz="1400" b="1" dirty="0">
                <a:solidFill>
                  <a:schemeClr val="accent1"/>
                </a:solidFill>
                <a:latin typeface="Tahoma" pitchFamily="34" charset="0"/>
              </a:rPr>
              <a:t>r.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50838" y="476672"/>
            <a:ext cx="83976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Harmonogram egzaminu gimnazjalnego </a:t>
            </a:r>
            <a:r>
              <a:rPr lang="pl-PL" sz="2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 2014 </a:t>
            </a:r>
            <a:r>
              <a:rPr lang="pl-PL" sz="20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198974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8" name="Rectangle 12"/>
          <p:cNvSpPr>
            <a:spLocks noChangeArrowheads="1"/>
          </p:cNvSpPr>
          <p:nvPr/>
        </p:nvSpPr>
        <p:spPr bwMode="auto">
          <a:xfrm>
            <a:off x="4860032" y="2875265"/>
            <a:ext cx="3876555" cy="5852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  <a:p>
            <a:endParaRPr lang="pl-PL"/>
          </a:p>
        </p:txBody>
      </p:sp>
      <p:sp>
        <p:nvSpPr>
          <p:cNvPr id="565250" name="Rectangle 2"/>
          <p:cNvSpPr>
            <a:spLocks noGrp="1"/>
          </p:cNvSpPr>
          <p:nvPr>
            <p:ph type="title" idx="4294967295"/>
          </p:nvPr>
        </p:nvSpPr>
        <p:spPr>
          <a:xfrm>
            <a:off x="942975" y="303213"/>
            <a:ext cx="7342188" cy="1071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Czas egzaminu</a:t>
            </a:r>
          </a:p>
        </p:txBody>
      </p:sp>
      <p:sp>
        <p:nvSpPr>
          <p:cNvPr id="18439" name="Rectangle 12"/>
          <p:cNvSpPr>
            <a:spLocks noChangeArrowheads="1"/>
          </p:cNvSpPr>
          <p:nvPr/>
        </p:nvSpPr>
        <p:spPr bwMode="auto">
          <a:xfrm>
            <a:off x="828353" y="2733438"/>
            <a:ext cx="3743647" cy="58523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  <a:p>
            <a:endParaRPr lang="pl-PL"/>
          </a:p>
        </p:txBody>
      </p:sp>
      <p:sp>
        <p:nvSpPr>
          <p:cNvPr id="18441" name="Rectangle 16"/>
          <p:cNvSpPr>
            <a:spLocks noChangeArrowheads="1"/>
          </p:cNvSpPr>
          <p:nvPr/>
        </p:nvSpPr>
        <p:spPr bwMode="auto">
          <a:xfrm>
            <a:off x="755576" y="2841388"/>
            <a:ext cx="37806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dirty="0"/>
              <a:t> czas czynności organizacyjnych        </a:t>
            </a:r>
            <a:r>
              <a:rPr lang="pl-PL" dirty="0" smtClean="0"/>
              <a:t>                                       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18442" name="Rectangle 18"/>
          <p:cNvSpPr>
            <a:spLocks noChangeArrowheads="1"/>
          </p:cNvSpPr>
          <p:nvPr/>
        </p:nvSpPr>
        <p:spPr bwMode="auto">
          <a:xfrm>
            <a:off x="4644008" y="2978794"/>
            <a:ext cx="43008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Tahoma" pitchFamily="34" charset="0"/>
              </a:rPr>
              <a:t> </a:t>
            </a:r>
            <a:r>
              <a:rPr lang="pl-PL" dirty="0"/>
              <a:t>czas pracy ucznia z </a:t>
            </a:r>
            <a:r>
              <a:rPr lang="pl-PL" dirty="0" smtClean="0"/>
              <a:t>arkuszem        </a:t>
            </a:r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565272" name="Rectangle 24"/>
          <p:cNvSpPr>
            <a:spLocks noChangeArrowheads="1"/>
          </p:cNvSpPr>
          <p:nvPr/>
        </p:nvSpPr>
        <p:spPr bwMode="auto">
          <a:xfrm>
            <a:off x="3491880" y="1733907"/>
            <a:ext cx="2089150" cy="83099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ahoma" pitchFamily="34" charset="0"/>
              </a:rPr>
              <a:t>Czas egzaminu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452320" y="3337247"/>
            <a:ext cx="139455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1"/>
                </a:solidFill>
              </a:rPr>
              <a:t>(</a:t>
            </a:r>
            <a:r>
              <a:rPr lang="pl-PL" sz="1400" b="1" dirty="0" err="1" smtClean="0">
                <a:solidFill>
                  <a:schemeClr val="accent1"/>
                </a:solidFill>
              </a:rPr>
              <a:t>Va</a:t>
            </a:r>
            <a:r>
              <a:rPr lang="pl-PL" sz="1400" b="1" dirty="0" smtClean="0">
                <a:solidFill>
                  <a:schemeClr val="accent1"/>
                </a:solidFill>
              </a:rPr>
              <a:t>, </a:t>
            </a:r>
            <a:r>
              <a:rPr lang="en-US" sz="1400" b="1" dirty="0" smtClean="0">
                <a:solidFill>
                  <a:schemeClr val="accent1"/>
                </a:solidFill>
              </a:rPr>
              <a:t>§</a:t>
            </a:r>
            <a:r>
              <a:rPr lang="pl-PL" sz="1400" b="1" dirty="0" smtClean="0">
                <a:solidFill>
                  <a:schemeClr val="accent1"/>
                </a:solidFill>
              </a:rPr>
              <a:t>46, p.1)</a:t>
            </a:r>
            <a:endParaRPr lang="pl-PL" sz="1400" b="1" dirty="0">
              <a:solidFill>
                <a:schemeClr val="accent1"/>
              </a:solidFill>
            </a:endParaRPr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468313" y="3860999"/>
            <a:ext cx="3887787" cy="2520329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pl-PL" b="1" dirty="0"/>
              <a:t>Rozpoczęcie godz. </a:t>
            </a:r>
            <a:r>
              <a:rPr lang="pl-PL" b="1" dirty="0">
                <a:solidFill>
                  <a:srgbClr val="0D59B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9.00</a:t>
            </a:r>
          </a:p>
          <a:p>
            <a:pPr marL="182563" indent="-90488" algn="l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sz="1600" dirty="0"/>
              <a:t>historia i </a:t>
            </a:r>
            <a:r>
              <a:rPr lang="pl-PL" sz="1600" dirty="0" smtClean="0"/>
              <a:t>WOS</a:t>
            </a:r>
            <a:endParaRPr lang="pl-PL" sz="1600" dirty="0"/>
          </a:p>
          <a:p>
            <a:pPr marL="182563" indent="-90488" algn="l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1600" dirty="0"/>
              <a:t> przedmioty przyrodnicze</a:t>
            </a:r>
          </a:p>
          <a:p>
            <a:pPr marL="182563" indent="-90488" algn="l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1600" dirty="0"/>
              <a:t> poziom podstawowy </a:t>
            </a:r>
            <a:br>
              <a:rPr lang="pl-PL" sz="1600" dirty="0"/>
            </a:br>
            <a:r>
              <a:rPr lang="pl-PL" sz="1600" dirty="0" smtClean="0"/>
              <a:t> </a:t>
            </a:r>
            <a:r>
              <a:rPr lang="pl-PL" sz="1600" dirty="0"/>
              <a:t>języka obcego nowożytnego</a:t>
            </a:r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4787899" y="3860999"/>
            <a:ext cx="4192589" cy="2520329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l-PL" b="1" dirty="0"/>
              <a:t>Rozpoczęcie godz. </a:t>
            </a:r>
            <a:r>
              <a:rPr lang="pl-PL" b="1" dirty="0">
                <a:solidFill>
                  <a:srgbClr val="0D59B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11.00</a:t>
            </a:r>
          </a:p>
          <a:p>
            <a:pPr marL="182563" indent="-90488" algn="l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sz="1600" dirty="0"/>
              <a:t>język polski</a:t>
            </a:r>
          </a:p>
          <a:p>
            <a:pPr marL="182563" indent="-90488" algn="l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1600" dirty="0"/>
              <a:t> matematyka</a:t>
            </a:r>
          </a:p>
          <a:p>
            <a:pPr marL="182563" indent="-90488" algn="l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pl-PL" sz="1600" dirty="0"/>
              <a:t> poziom rozszerzony</a:t>
            </a:r>
            <a:br>
              <a:rPr lang="pl-PL" sz="1600" dirty="0"/>
            </a:br>
            <a:r>
              <a:rPr lang="pl-PL" sz="1600" dirty="0"/>
              <a:t> </a:t>
            </a:r>
            <a:r>
              <a:rPr lang="pl-PL" sz="1600" dirty="0" smtClean="0"/>
              <a:t>języka </a:t>
            </a:r>
            <a:r>
              <a:rPr lang="pl-PL" sz="1600" dirty="0"/>
              <a:t>obcego nowożytnego</a:t>
            </a:r>
          </a:p>
        </p:txBody>
      </p:sp>
      <p:sp>
        <p:nvSpPr>
          <p:cNvPr id="20" name="Strzałka zakrzywiona w prawo 19"/>
          <p:cNvSpPr/>
          <p:nvPr/>
        </p:nvSpPr>
        <p:spPr>
          <a:xfrm>
            <a:off x="3160447" y="2136894"/>
            <a:ext cx="331433" cy="704494"/>
          </a:xfrm>
          <a:prstGeom prst="curvedRightArrow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1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7416824" cy="365125"/>
          </a:xfrm>
        </p:spPr>
        <p:txBody>
          <a:bodyPr/>
          <a:lstStyle/>
          <a:p>
            <a:r>
              <a:rPr lang="pl-PL" dirty="0" smtClean="0"/>
              <a:t> Okręgowa Komisja Egzaminacyjna w Gdańsku, tel. (058) 320 55 92, e-mail: komisja@oke.gda.pl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10FC-2A23-418C-96EB-AF7BC5C51D6B}" type="slidenum">
              <a:rPr lang="pl-PL" smtClean="0"/>
              <a:t>9</a:t>
            </a:fld>
            <a:endParaRPr lang="pl-PL"/>
          </a:p>
        </p:txBody>
      </p:sp>
      <p:sp>
        <p:nvSpPr>
          <p:cNvPr id="5" name="Strzałka w górę 4"/>
          <p:cNvSpPr/>
          <p:nvPr/>
        </p:nvSpPr>
        <p:spPr>
          <a:xfrm rot="8882065">
            <a:off x="5220990" y="2446397"/>
            <a:ext cx="720080" cy="432048"/>
          </a:xfrm>
          <a:prstGeom prst="upArrow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251645" y="2636912"/>
            <a:ext cx="503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pl-PL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79513" y="3356992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liczonych od rozdania arkuszy zdającym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579990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5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5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6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 animBg="1"/>
      <p:bldP spid="18439" grpId="0" animBg="1"/>
      <p:bldP spid="18441" grpId="0"/>
      <p:bldP spid="18442" grpId="0"/>
      <p:bldP spid="565272" grpId="0" animBg="1"/>
      <p:bldP spid="18449" grpId="0" animBg="1"/>
      <p:bldP spid="18452" grpId="0" animBg="1"/>
      <p:bldP spid="18453" grpId="0" animBg="1"/>
      <p:bldP spid="20" grpId="0" animBg="1"/>
      <p:bldP spid="5" grpId="0" animBg="1"/>
      <p:bldP spid="6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9621</TotalTime>
  <Words>3989</Words>
  <Application>Microsoft Office PowerPoint</Application>
  <PresentationFormat>Pokaz na ekranie (4:3)</PresentationFormat>
  <Paragraphs>710</Paragraphs>
  <Slides>54</Slides>
  <Notes>11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54</vt:i4>
      </vt:variant>
    </vt:vector>
  </HeadingPairs>
  <TitlesOfParts>
    <vt:vector size="56" baseType="lpstr">
      <vt:lpstr>Apteka</vt:lpstr>
      <vt:lpstr>Acrobat Document</vt:lpstr>
      <vt:lpstr>Główne zasady przeprowadzania  egzaminu w klasie trzeciej gimnazjum  w roku szkolnym 2014/2015</vt:lpstr>
      <vt:lpstr>Zapoznanie przewodniczących  i członków SZE z ich zadaniami</vt:lpstr>
      <vt:lpstr>Procedury Organizowania i przeprowadzania egzaminu obowiązujące w roku szkolnym 2014/2015,</vt:lpstr>
      <vt:lpstr>Monitorowanie prawidłowego przebiegu egzaminu</vt:lpstr>
      <vt:lpstr>Niektóre Zadania SZE</vt:lpstr>
      <vt:lpstr>Schemat standardowego arkusza egzaminacyjnego (G1) z zakresu historii i wiedzy o społeczeństwie, przedmiotów przyrodniczych  i języka obcego nowożytnego na poziomie podstawowym  oraz arkuszy dostosowanych (G2, G4, G5, G6, G7, G8)  z wszystkich zakresów/poziomów</vt:lpstr>
      <vt:lpstr>Schemat standardowego arkusza egzaminacyjnego (G1) z zakresu języka polskiego, matematyki i języka obcego nowożytnego na poziomie rozszerzonym</vt:lpstr>
      <vt:lpstr>Prezentacja programu PowerPoint</vt:lpstr>
      <vt:lpstr>Czas egzaminu</vt:lpstr>
      <vt:lpstr>WyposażeniE  sal egzaminacyjnych</vt:lpstr>
      <vt:lpstr>Przygotowanie  sal egzaminacyjnych</vt:lpstr>
      <vt:lpstr>Materiały dla zespołów nadzorujących</vt:lpstr>
      <vt:lpstr>Symbole standardowych  arkuszy egzaminacyjnych</vt:lpstr>
      <vt:lpstr>Symbole płyt cd</vt:lpstr>
      <vt:lpstr>Przydział miejsc w sali egzaminacyjnej</vt:lpstr>
      <vt:lpstr>Czynności organizacyjne ZN poprzedzające  czas pracy z arkuszem standardowym</vt:lpstr>
      <vt:lpstr>Czynności organizacyjne wykonywane  przez zdających przed rozpoczęciem  pracy z arkuszem standardowym</vt:lpstr>
      <vt:lpstr> kodowanie arkuszy standardowych   z zakresu historii i wos, przedmiotów przyrodniczych  i poziomu podstawowego języka obcego</vt:lpstr>
      <vt:lpstr>Czynności składające się  na kodowanie arkuszy egzaminacyjnych   z zakresu historii i wos, przedmiotów przyrodniczych  i poziomu podstawowego języka obcego</vt:lpstr>
      <vt:lpstr> kodowanie arkuszy standardowycych  z zakresu języka polskiego, matematyki i poziomu rozszerzonego języka obcego</vt:lpstr>
      <vt:lpstr>Czynności składające się  na kodowanie arkuszy egzaminacyjnych   z zakresu języka polskiego, matematyki i poziomu rozszerzonego języka obcego</vt:lpstr>
      <vt:lpstr>kodowanie arkuszy egzaminacyjnych z matematyki w 2015 roku</vt:lpstr>
      <vt:lpstr>Struktura arkuszy dostosowanych  z wszystkich zakresów/poziomów</vt:lpstr>
      <vt:lpstr>Brak nalepek  z kodem kreskowym  i numerem pesel ucznia</vt:lpstr>
      <vt:lpstr>Zasady kodowania arkuszy egzaminacyjnych  w 2015 roku</vt:lpstr>
      <vt:lpstr>kartA rozwiązań zadań otwartych w arkuszach  standardowych</vt:lpstr>
      <vt:lpstr>Zaznaczanie odpowiedzi  do zadań zamkniętych (1)</vt:lpstr>
      <vt:lpstr>Zaznaczanie odpowiedzi  do zadań zamkniętych (2)</vt:lpstr>
      <vt:lpstr>Prezentacja programu PowerPoint</vt:lpstr>
      <vt:lpstr>Zastosowanie szczegółowych kryteriów  oceniania zadań otwartych</vt:lpstr>
      <vt:lpstr>Pomoc nauczyciela wspomagającego</vt:lpstr>
      <vt:lpstr>Pomoc nauczyciela wspomagającego</vt:lpstr>
      <vt:lpstr>Odczytywanie tekstów liczących 250 słów lub więcej (część humanistyczna)</vt:lpstr>
      <vt:lpstr>układ nagrań na płytach CD</vt:lpstr>
      <vt:lpstr>Czynności organizacyjne wykonywane  przez zdających po zakończeniu egzaminu z arkuszem standardowym</vt:lpstr>
      <vt:lpstr>NieOdrywanie kart odpowiedzi – zasady ogólne </vt:lpstr>
      <vt:lpstr>Odrywanie kart odpowiedzi  od zeszytów zadań </vt:lpstr>
      <vt:lpstr>Odrywanie kart odpowiedzi od zeszytów zadań  w arkuszach z zakresu historii i wos, przedmiotów przyrodniczych  i poziomu podstawowego w części iii</vt:lpstr>
      <vt:lpstr>          Przygotowanie materiałów egzaminacyjnych            do przekazania PSZE po zakończeniu egzaminu              arkusze standardowe </vt:lpstr>
      <vt:lpstr>       Przygotowanie materiałów egzaminacyjnych         do przekazania PSZE po zakończeniu egzaminu        arkusze standardowe</vt:lpstr>
      <vt:lpstr>Prezentacja programu PowerPoint</vt:lpstr>
      <vt:lpstr>       Przygotowanie materiałów egzaminacyjnych         do przekazania PSZE po zakończeniu egzaminu             arkusze dostosowane</vt:lpstr>
      <vt:lpstr>Przygotowanie do przekazania arkuszy  z zakresu języka polskiego, matematyki  i poziomu rozszerzonego w części III</vt:lpstr>
      <vt:lpstr>Prezentacja programu PowerPoint</vt:lpstr>
      <vt:lpstr>Przechowywanie zeszytów zadań w szkole  po egzaminie w terminie właściwym</vt:lpstr>
      <vt:lpstr>Prezentacja programu PowerPoint</vt:lpstr>
      <vt:lpstr>Prezentacja programu PowerPoint</vt:lpstr>
      <vt:lpstr>Na kopercie bezpiecznej służącej do redystrybucji arkuszy egzaminacyjnych znajdować się będzie miejsce-pole tekstowe z nadrukiem według wzoru:</vt:lpstr>
      <vt:lpstr>Adnotacje na Etykiecie oke naklejanej na kopertę zwrotną  </vt:lpstr>
      <vt:lpstr> Wzór etykiety</vt:lpstr>
      <vt:lpstr>Prezentacja programu PowerPoint</vt:lpstr>
      <vt:lpstr>Prezentacja programu PowerPoint</vt:lpstr>
      <vt:lpstr>Warto zwrócić uwagę członków ZN na</vt:lpstr>
      <vt:lpstr>Dziękuję za uwagę.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organizowania  i przeprowadzania  egzaminu w klasie trzeciej gimnazjum  w roku szkolnym 2013/2014</dc:title>
  <dc:creator>Joanna Gwizdalska</dc:creator>
  <cp:lastModifiedBy>Joanna Gwizdalska</cp:lastModifiedBy>
  <cp:revision>935</cp:revision>
  <cp:lastPrinted>2015-03-06T12:53:44Z</cp:lastPrinted>
  <dcterms:created xsi:type="dcterms:W3CDTF">2013-09-03T11:24:26Z</dcterms:created>
  <dcterms:modified xsi:type="dcterms:W3CDTF">2015-03-09T07:57:47Z</dcterms:modified>
</cp:coreProperties>
</file>